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 id="26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Retrieval-Augmented Generation (RAG) Agents with Large Language Models (LLMs) – Course Overview by NVIDIA Team" id="{AF1D4090-7744-4F57-BE0D-77C63FD63C5D}">
          <p14:sldIdLst>
            <p14:sldId id="2561"/>
            <p14:sldId id="2562"/>
          </p14:sldIdLst>
        </p14:section>
        <p14:section name="Slide 1: Title – Introduction and Branding" id="{AA43B64D-6521-4F74-A798-BBB3A1B591A3}">
          <p14:sldIdLst>
            <p14:sldId id="2563"/>
            <p14:sldId id="2564"/>
            <p14:sldId id="2565"/>
            <p14:sldId id="2566"/>
          </p14:sldIdLst>
        </p14:section>
        <p14:section name="Slide 2: Introduction to RAG Systems" id="{5F7997B3-9B6D-4F18-9A6C-4A5C16316FEF}">
          <p14:sldIdLst>
            <p14:sldId id="2567"/>
            <p14:sldId id="2568"/>
            <p14:sldId id="2569"/>
            <p14:sldId id="2570"/>
          </p14:sldIdLst>
        </p14:section>
        <p14:section name="Slide 3: Preparing the Environment" id="{6AB5F1E8-97B2-476C-8CC7-DC8CC161FAAB}">
          <p14:sldIdLst>
            <p14:sldId id="2571"/>
            <p14:sldId id="2572"/>
            <p14:sldId id="2573"/>
            <p14:sldId id="2574"/>
          </p14:sldIdLst>
        </p14:section>
        <p14:section name="Slide 4: Understanding Large Language Models" id="{6D639BC2-FA94-4E26-9467-DE33735938BF}">
          <p14:sldIdLst>
            <p14:sldId id="2575"/>
            <p14:sldId id="2576"/>
            <p14:sldId id="2577"/>
            <p14:sldId id="2578"/>
          </p14:sldIdLst>
        </p14:section>
        <p14:section name="Slide 5: Building a Simple RAG Agent" id="{D42E3B58-D7A3-49E8-80FF-C03988263C8A}">
          <p14:sldIdLst>
            <p14:sldId id="2579"/>
            <p14:sldId id="2580"/>
            <p14:sldId id="2581"/>
            <p14:sldId id="2582"/>
          </p14:sldIdLst>
        </p14:section>
        <p14:section name="Slide 6: Improving Retrieval" id="{35E769D3-872F-4777-8171-B9BBF424DB28}">
          <p14:sldIdLst>
            <p14:sldId id="2583"/>
            <p14:sldId id="2584"/>
            <p14:sldId id="2585"/>
            <p14:sldId id="2586"/>
          </p14:sldIdLst>
        </p14:section>
        <p14:section name="Slide 7: Enhancing Generation" id="{A600C62C-A6DA-48DC-8E88-885A93136658}">
          <p14:sldIdLst>
            <p14:sldId id="2587"/>
            <p14:sldId id="2588"/>
            <p14:sldId id="2589"/>
            <p14:sldId id="2590"/>
          </p14:sldIdLst>
        </p14:section>
        <p14:section name="Slide 8: Grounding AI Responses" id="{4AA2241B-D5B1-4777-A2AB-E842DDF4D576}">
          <p14:sldIdLst>
            <p14:sldId id="2591"/>
            <p14:sldId id="2592"/>
            <p14:sldId id="2593"/>
            <p14:sldId id="2594"/>
          </p14:sldIdLst>
        </p14:section>
        <p14:section name="Slide 9: Importance of Veracity" id="{1D05FD50-16DE-47DA-A964-F87E07BCE3D2}">
          <p14:sldIdLst>
            <p14:sldId id="2595"/>
            <p14:sldId id="2596"/>
            <p14:sldId id="2597"/>
            <p14:sldId id="2598"/>
          </p14:sldIdLst>
        </p14:section>
        <p14:section name="Slide 10: Advanced Topics in RAG" id="{96DFA1C5-D64A-464A-AE83-B0FF848E14E7}">
          <p14:sldIdLst>
            <p14:sldId id="2599"/>
            <p14:sldId id="2600"/>
            <p14:sldId id="2601"/>
            <p14:sldId id="2602"/>
          </p14:sldIdLst>
        </p14:section>
        <p14:section name="Conclusion" id="{F432CF09-9112-4340-A2FD-7607F5EDDD2E}">
          <p14:sldIdLst>
            <p14:sldId id="26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10B0FD-D987-4C5E-9850-7FD7E76F2563}"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2924BF2F-DD03-41FD-A925-85596E183E79}">
      <dgm:prSet/>
      <dgm:spPr/>
      <dgm:t>
        <a:bodyPr/>
        <a:lstStyle/>
        <a:p>
          <a:pPr>
            <a:lnSpc>
              <a:spcPct val="100000"/>
            </a:lnSpc>
            <a:defRPr b="1"/>
          </a:pPr>
          <a:r>
            <a:rPr lang="en-US"/>
            <a:t>Improved Factual Accuracy</a:t>
          </a:r>
        </a:p>
      </dgm:t>
    </dgm:pt>
    <dgm:pt modelId="{517A3924-3B9F-4C07-9984-59DA260A68C7}" type="parTrans" cxnId="{C735962F-B557-4230-865D-DC04BDFF9384}">
      <dgm:prSet/>
      <dgm:spPr/>
      <dgm:t>
        <a:bodyPr/>
        <a:lstStyle/>
        <a:p>
          <a:endParaRPr lang="en-US"/>
        </a:p>
      </dgm:t>
    </dgm:pt>
    <dgm:pt modelId="{97B6BEB1-E606-42CE-9B2D-FC5FDAA6AD29}" type="sibTrans" cxnId="{C735962F-B557-4230-865D-DC04BDFF9384}">
      <dgm:prSet/>
      <dgm:spPr/>
      <dgm:t>
        <a:bodyPr/>
        <a:lstStyle/>
        <a:p>
          <a:pPr>
            <a:lnSpc>
              <a:spcPct val="100000"/>
            </a:lnSpc>
            <a:defRPr b="1"/>
          </a:pPr>
          <a:endParaRPr lang="en-US"/>
        </a:p>
      </dgm:t>
    </dgm:pt>
    <dgm:pt modelId="{DE2554CA-0656-43B1-9BD0-9B2540D97C92}">
      <dgm:prSet/>
      <dgm:spPr/>
      <dgm:t>
        <a:bodyPr/>
        <a:lstStyle/>
        <a:p>
          <a:pPr>
            <a:lnSpc>
              <a:spcPct val="100000"/>
            </a:lnSpc>
          </a:pPr>
          <a:r>
            <a:rPr lang="en-US"/>
            <a:t>RAG systems enhance the correctness of information by retrieving verified data during generation.</a:t>
          </a:r>
        </a:p>
      </dgm:t>
    </dgm:pt>
    <dgm:pt modelId="{A82CA232-9408-4BCD-8363-2685A9F4AF91}" type="parTrans" cxnId="{47D81E9F-75E2-4D16-9F2E-D7374F84EA2B}">
      <dgm:prSet/>
      <dgm:spPr/>
      <dgm:t>
        <a:bodyPr/>
        <a:lstStyle/>
        <a:p>
          <a:endParaRPr lang="en-US"/>
        </a:p>
      </dgm:t>
    </dgm:pt>
    <dgm:pt modelId="{B1B4E452-4906-4022-9606-50F7B53B1018}" type="sibTrans" cxnId="{47D81E9F-75E2-4D16-9F2E-D7374F84EA2B}">
      <dgm:prSet/>
      <dgm:spPr/>
      <dgm:t>
        <a:bodyPr/>
        <a:lstStyle/>
        <a:p>
          <a:endParaRPr lang="en-US"/>
        </a:p>
      </dgm:t>
    </dgm:pt>
    <dgm:pt modelId="{71AEFF49-E469-4D6E-B9DD-9D5892081B7B}">
      <dgm:prSet/>
      <dgm:spPr/>
      <dgm:t>
        <a:bodyPr/>
        <a:lstStyle/>
        <a:p>
          <a:pPr>
            <a:lnSpc>
              <a:spcPct val="100000"/>
            </a:lnSpc>
            <a:defRPr b="1"/>
          </a:pPr>
          <a:r>
            <a:rPr lang="en-US"/>
            <a:t>Access to Up-to-Date Information</a:t>
          </a:r>
        </a:p>
      </dgm:t>
    </dgm:pt>
    <dgm:pt modelId="{6EE37360-CF60-4C21-ADE9-4F911D370592}" type="parTrans" cxnId="{8261D79F-0C45-41D4-9BFD-684CD134DDC9}">
      <dgm:prSet/>
      <dgm:spPr/>
      <dgm:t>
        <a:bodyPr/>
        <a:lstStyle/>
        <a:p>
          <a:endParaRPr lang="en-US"/>
        </a:p>
      </dgm:t>
    </dgm:pt>
    <dgm:pt modelId="{29617CEE-C51D-4751-AD0E-B4179E658CED}" type="sibTrans" cxnId="{8261D79F-0C45-41D4-9BFD-684CD134DDC9}">
      <dgm:prSet/>
      <dgm:spPr/>
      <dgm:t>
        <a:bodyPr/>
        <a:lstStyle/>
        <a:p>
          <a:pPr>
            <a:lnSpc>
              <a:spcPct val="100000"/>
            </a:lnSpc>
            <a:defRPr b="1"/>
          </a:pPr>
          <a:endParaRPr lang="en-US"/>
        </a:p>
      </dgm:t>
    </dgm:pt>
    <dgm:pt modelId="{4A78E9A9-4385-40D7-89DD-5ACBB4531F1D}">
      <dgm:prSet/>
      <dgm:spPr/>
      <dgm:t>
        <a:bodyPr/>
        <a:lstStyle/>
        <a:p>
          <a:pPr>
            <a:lnSpc>
              <a:spcPct val="100000"/>
            </a:lnSpc>
          </a:pPr>
          <a:r>
            <a:rPr lang="en-US"/>
            <a:t>RAG integrates retrieval of the latest data, ensuring responses reflect current knowledge.</a:t>
          </a:r>
        </a:p>
      </dgm:t>
    </dgm:pt>
    <dgm:pt modelId="{31B48FAF-3978-44A9-8EC1-A9BCBB9AB736}" type="parTrans" cxnId="{FDC53CD4-4F03-499F-8373-26B1322268EC}">
      <dgm:prSet/>
      <dgm:spPr/>
      <dgm:t>
        <a:bodyPr/>
        <a:lstStyle/>
        <a:p>
          <a:endParaRPr lang="en-US"/>
        </a:p>
      </dgm:t>
    </dgm:pt>
    <dgm:pt modelId="{40E7C3A5-B719-4DA7-BF9C-467740992986}" type="sibTrans" cxnId="{FDC53CD4-4F03-499F-8373-26B1322268EC}">
      <dgm:prSet/>
      <dgm:spPr/>
      <dgm:t>
        <a:bodyPr/>
        <a:lstStyle/>
        <a:p>
          <a:endParaRPr lang="en-US"/>
        </a:p>
      </dgm:t>
    </dgm:pt>
    <dgm:pt modelId="{48ADA6C8-E862-4AC1-B324-4BAB6A84D693}">
      <dgm:prSet/>
      <dgm:spPr/>
      <dgm:t>
        <a:bodyPr/>
        <a:lstStyle/>
        <a:p>
          <a:pPr>
            <a:lnSpc>
              <a:spcPct val="100000"/>
            </a:lnSpc>
            <a:defRPr b="1"/>
          </a:pPr>
          <a:r>
            <a:rPr lang="en-US"/>
            <a:t>Dynamic Generation Capabilities</a:t>
          </a:r>
        </a:p>
      </dgm:t>
    </dgm:pt>
    <dgm:pt modelId="{0CBBC76F-A89A-40AD-BCFE-1F80552D29EE}" type="parTrans" cxnId="{6FC9A6BC-7EB3-4487-BDA9-9E6573E2E486}">
      <dgm:prSet/>
      <dgm:spPr/>
      <dgm:t>
        <a:bodyPr/>
        <a:lstStyle/>
        <a:p>
          <a:endParaRPr lang="en-US"/>
        </a:p>
      </dgm:t>
    </dgm:pt>
    <dgm:pt modelId="{DD53A093-436B-440B-9989-7DDDCC9EA0A4}" type="sibTrans" cxnId="{6FC9A6BC-7EB3-4487-BDA9-9E6573E2E486}">
      <dgm:prSet/>
      <dgm:spPr/>
      <dgm:t>
        <a:bodyPr/>
        <a:lstStyle/>
        <a:p>
          <a:endParaRPr lang="en-US"/>
        </a:p>
      </dgm:t>
    </dgm:pt>
    <dgm:pt modelId="{429162CD-B5F6-4BCC-B68D-2415189C6EF5}">
      <dgm:prSet/>
      <dgm:spPr/>
      <dgm:t>
        <a:bodyPr/>
        <a:lstStyle/>
        <a:p>
          <a:pPr>
            <a:lnSpc>
              <a:spcPct val="100000"/>
            </a:lnSpc>
          </a:pPr>
          <a:r>
            <a:rPr lang="en-US"/>
            <a:t>Combining retrieval with generation allows for more flexible and context-aware output creation.</a:t>
          </a:r>
        </a:p>
      </dgm:t>
    </dgm:pt>
    <dgm:pt modelId="{2B31036C-207B-49B3-8CEA-3AF0BD1DCF15}" type="parTrans" cxnId="{E9811623-E312-44D7-BA1D-01F68F9627CC}">
      <dgm:prSet/>
      <dgm:spPr/>
      <dgm:t>
        <a:bodyPr/>
        <a:lstStyle/>
        <a:p>
          <a:endParaRPr lang="en-US"/>
        </a:p>
      </dgm:t>
    </dgm:pt>
    <dgm:pt modelId="{84284576-4A31-46AB-A100-0C91876A2478}" type="sibTrans" cxnId="{E9811623-E312-44D7-BA1D-01F68F9627CC}">
      <dgm:prSet/>
      <dgm:spPr/>
      <dgm:t>
        <a:bodyPr/>
        <a:lstStyle/>
        <a:p>
          <a:endParaRPr lang="en-US"/>
        </a:p>
      </dgm:t>
    </dgm:pt>
    <dgm:pt modelId="{81D327B1-CB27-4DD8-92A5-C1AC53AD95F7}" type="pres">
      <dgm:prSet presAssocID="{9D10B0FD-D987-4C5E-9850-7FD7E76F2563}" presName="Root" presStyleCnt="0">
        <dgm:presLayoutVars>
          <dgm:dir/>
          <dgm:resizeHandles val="exact"/>
        </dgm:presLayoutVars>
      </dgm:prSet>
      <dgm:spPr/>
    </dgm:pt>
    <dgm:pt modelId="{813EA962-5B4C-4B3B-B600-9D6657C78F43}" type="pres">
      <dgm:prSet presAssocID="{2924BF2F-DD03-41FD-A925-85596E183E79}" presName="Composite" presStyleCnt="0"/>
      <dgm:spPr/>
    </dgm:pt>
    <dgm:pt modelId="{4901737E-F978-467F-8468-6837868368BF}" type="pres">
      <dgm:prSet presAssocID="{2924BF2F-DD03-41FD-A925-85596E183E7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049" r="15948" b="-4"/>
          <a:stretch/>
        </a:blipFill>
      </dgm:spPr>
      <dgm:extLst>
        <a:ext uri="{E40237B7-FDA0-4F09-8148-C483321AD2D9}">
          <dgm14:cNvPr xmlns:dgm14="http://schemas.microsoft.com/office/drawing/2010/diagram" id="0" name="" descr="Check box icon digital technology  concept"/>
        </a:ext>
      </dgm:extLst>
    </dgm:pt>
    <dgm:pt modelId="{23484C80-94AD-4945-8F2C-30419A666885}" type="pres">
      <dgm:prSet presAssocID="{2924BF2F-DD03-41FD-A925-85596E183E79}" presName="Subtitle" presStyleLbl="revTx" presStyleIdx="0" presStyleCnt="6">
        <dgm:presLayoutVars>
          <dgm:chMax val="0"/>
          <dgm:bulletEnabled/>
        </dgm:presLayoutVars>
      </dgm:prSet>
      <dgm:spPr/>
    </dgm:pt>
    <dgm:pt modelId="{F0D1F927-53E4-45BB-A887-52B8623425F1}" type="pres">
      <dgm:prSet presAssocID="{2924BF2F-DD03-41FD-A925-85596E183E79}" presName="Description" presStyleLbl="revTx" presStyleIdx="1" presStyleCnt="6">
        <dgm:presLayoutVars>
          <dgm:bulletEnabled/>
        </dgm:presLayoutVars>
      </dgm:prSet>
      <dgm:spPr/>
    </dgm:pt>
    <dgm:pt modelId="{EBECA4FF-219C-4411-BC3D-E9493533CC78}" type="pres">
      <dgm:prSet presAssocID="{97B6BEB1-E606-42CE-9B2D-FC5FDAA6AD29}" presName="sibTrans" presStyleLbl="sibTrans2D1" presStyleIdx="0" presStyleCnt="0"/>
      <dgm:spPr/>
    </dgm:pt>
    <dgm:pt modelId="{D08F2C1C-6A30-4F44-8E14-5CEB4615D802}" type="pres">
      <dgm:prSet presAssocID="{71AEFF49-E469-4D6E-B9DD-9D5892081B7B}" presName="Composite" presStyleCnt="0"/>
      <dgm:spPr/>
    </dgm:pt>
    <dgm:pt modelId="{7B7647B7-5885-43BC-A30A-A784E85A7E12}" type="pres">
      <dgm:prSet presAssocID="{71AEFF49-E469-4D6E-B9DD-9D5892081B7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961" r="24292" b="5"/>
          <a:stretch/>
        </a:blipFill>
      </dgm:spPr>
      <dgm:extLst>
        <a:ext uri="{E40237B7-FDA0-4F09-8148-C483321AD2D9}">
          <dgm14:cNvPr xmlns:dgm14="http://schemas.microsoft.com/office/drawing/2010/diagram" id="0" name="" descr="A computer-based futuristic digital software hud interface of the future with a technology that will allow you to assess the state of the sensor in real time and control it. This technology is the best for controlling satellites in space."/>
        </a:ext>
      </dgm:extLst>
    </dgm:pt>
    <dgm:pt modelId="{A2098BBD-50D2-47E9-A058-28AE09FC41C8}" type="pres">
      <dgm:prSet presAssocID="{71AEFF49-E469-4D6E-B9DD-9D5892081B7B}" presName="Subtitle" presStyleLbl="revTx" presStyleIdx="2" presStyleCnt="6">
        <dgm:presLayoutVars>
          <dgm:chMax val="0"/>
          <dgm:bulletEnabled/>
        </dgm:presLayoutVars>
      </dgm:prSet>
      <dgm:spPr/>
    </dgm:pt>
    <dgm:pt modelId="{2F1512B4-8C5F-46BC-B29B-BC445A8C64D3}" type="pres">
      <dgm:prSet presAssocID="{71AEFF49-E469-4D6E-B9DD-9D5892081B7B}" presName="Description" presStyleLbl="revTx" presStyleIdx="3" presStyleCnt="6">
        <dgm:presLayoutVars>
          <dgm:bulletEnabled/>
        </dgm:presLayoutVars>
      </dgm:prSet>
      <dgm:spPr/>
    </dgm:pt>
    <dgm:pt modelId="{EC7DEB97-33A0-4EA8-B5D8-827EDA79BF49}" type="pres">
      <dgm:prSet presAssocID="{29617CEE-C51D-4751-AD0E-B4179E658CED}" presName="sibTrans" presStyleLbl="sibTrans2D1" presStyleIdx="0" presStyleCnt="0"/>
      <dgm:spPr/>
    </dgm:pt>
    <dgm:pt modelId="{5A614C60-EA42-4440-9990-FF072220B6BC}" type="pres">
      <dgm:prSet presAssocID="{48ADA6C8-E862-4AC1-B324-4BAB6A84D693}" presName="Composite" presStyleCnt="0"/>
      <dgm:spPr/>
    </dgm:pt>
    <dgm:pt modelId="{7809A83C-F882-4C50-BD72-0E102B774501}" type="pres">
      <dgm:prSet presAssocID="{48ADA6C8-E862-4AC1-B324-4BAB6A84D69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209" r="15788" b="-4"/>
          <a:stretch/>
        </a:blipFill>
      </dgm:spPr>
      <dgm:extLst>
        <a:ext uri="{E40237B7-FDA0-4F09-8148-C483321AD2D9}">
          <dgm14:cNvPr xmlns:dgm14="http://schemas.microsoft.com/office/drawing/2010/diagram" id="0" name="" descr="Artificial Intelligence digital concept with brain shape"/>
        </a:ext>
      </dgm:extLst>
    </dgm:pt>
    <dgm:pt modelId="{28DA5F9F-C53B-4676-95D6-1D3440ADA334}" type="pres">
      <dgm:prSet presAssocID="{48ADA6C8-E862-4AC1-B324-4BAB6A84D693}" presName="Subtitle" presStyleLbl="revTx" presStyleIdx="4" presStyleCnt="6">
        <dgm:presLayoutVars>
          <dgm:chMax val="0"/>
          <dgm:bulletEnabled/>
        </dgm:presLayoutVars>
      </dgm:prSet>
      <dgm:spPr/>
    </dgm:pt>
    <dgm:pt modelId="{EF1E42A9-3A48-480C-9FF3-BAF026F76D86}" type="pres">
      <dgm:prSet presAssocID="{48ADA6C8-E862-4AC1-B324-4BAB6A84D693}" presName="Description" presStyleLbl="revTx" presStyleIdx="5" presStyleCnt="6">
        <dgm:presLayoutVars>
          <dgm:bulletEnabled/>
        </dgm:presLayoutVars>
      </dgm:prSet>
      <dgm:spPr/>
    </dgm:pt>
  </dgm:ptLst>
  <dgm:cxnLst>
    <dgm:cxn modelId="{E9811623-E312-44D7-BA1D-01F68F9627CC}" srcId="{48ADA6C8-E862-4AC1-B324-4BAB6A84D693}" destId="{429162CD-B5F6-4BCC-B68D-2415189C6EF5}" srcOrd="0" destOrd="0" parTransId="{2B31036C-207B-49B3-8CEA-3AF0BD1DCF15}" sibTransId="{84284576-4A31-46AB-A100-0C91876A2478}"/>
    <dgm:cxn modelId="{C735962F-B557-4230-865D-DC04BDFF9384}" srcId="{9D10B0FD-D987-4C5E-9850-7FD7E76F2563}" destId="{2924BF2F-DD03-41FD-A925-85596E183E79}" srcOrd="0" destOrd="0" parTransId="{517A3924-3B9F-4C07-9984-59DA260A68C7}" sibTransId="{97B6BEB1-E606-42CE-9B2D-FC5FDAA6AD29}"/>
    <dgm:cxn modelId="{64C56C40-6A4A-4510-A8AD-2A0E5B49EC88}" type="presOf" srcId="{48ADA6C8-E862-4AC1-B324-4BAB6A84D693}" destId="{28DA5F9F-C53B-4676-95D6-1D3440ADA334}" srcOrd="0" destOrd="0" presId="urn:microsoft.com/office/officeart/2024/3/layout/verticalVisualTextBlock1"/>
    <dgm:cxn modelId="{8F1EB56E-D711-4E70-BFE4-5402526E5E5E}" type="presOf" srcId="{429162CD-B5F6-4BCC-B68D-2415189C6EF5}" destId="{EF1E42A9-3A48-480C-9FF3-BAF026F76D86}" srcOrd="0" destOrd="0" presId="urn:microsoft.com/office/officeart/2024/3/layout/verticalVisualTextBlock1"/>
    <dgm:cxn modelId="{C9E80A57-D835-41C8-A08A-45F92EE5A8D8}" type="presOf" srcId="{9D10B0FD-D987-4C5E-9850-7FD7E76F2563}" destId="{81D327B1-CB27-4DD8-92A5-C1AC53AD95F7}" srcOrd="0" destOrd="0" presId="urn:microsoft.com/office/officeart/2024/3/layout/verticalVisualTextBlock1"/>
    <dgm:cxn modelId="{3555427F-8AE9-4B88-B3FC-5790F3A0FCD1}" type="presOf" srcId="{2924BF2F-DD03-41FD-A925-85596E183E79}" destId="{23484C80-94AD-4945-8F2C-30419A666885}" srcOrd="0" destOrd="0" presId="urn:microsoft.com/office/officeart/2024/3/layout/verticalVisualTextBlock1"/>
    <dgm:cxn modelId="{47D81E9F-75E2-4D16-9F2E-D7374F84EA2B}" srcId="{2924BF2F-DD03-41FD-A925-85596E183E79}" destId="{DE2554CA-0656-43B1-9BD0-9B2540D97C92}" srcOrd="0" destOrd="0" parTransId="{A82CA232-9408-4BCD-8363-2685A9F4AF91}" sibTransId="{B1B4E452-4906-4022-9606-50F7B53B1018}"/>
    <dgm:cxn modelId="{8261D79F-0C45-41D4-9BFD-684CD134DDC9}" srcId="{9D10B0FD-D987-4C5E-9850-7FD7E76F2563}" destId="{71AEFF49-E469-4D6E-B9DD-9D5892081B7B}" srcOrd="1" destOrd="0" parTransId="{6EE37360-CF60-4C21-ADE9-4F911D370592}" sibTransId="{29617CEE-C51D-4751-AD0E-B4179E658CED}"/>
    <dgm:cxn modelId="{6FC9A6BC-7EB3-4487-BDA9-9E6573E2E486}" srcId="{9D10B0FD-D987-4C5E-9850-7FD7E76F2563}" destId="{48ADA6C8-E862-4AC1-B324-4BAB6A84D693}" srcOrd="2" destOrd="0" parTransId="{0CBBC76F-A89A-40AD-BCFE-1F80552D29EE}" sibTransId="{DD53A093-436B-440B-9989-7DDDCC9EA0A4}"/>
    <dgm:cxn modelId="{92B67FC9-D6DB-470B-84F1-4AC781D67A00}" type="presOf" srcId="{4A78E9A9-4385-40D7-89DD-5ACBB4531F1D}" destId="{2F1512B4-8C5F-46BC-B29B-BC445A8C64D3}" srcOrd="0" destOrd="0" presId="urn:microsoft.com/office/officeart/2024/3/layout/verticalVisualTextBlock1"/>
    <dgm:cxn modelId="{7D8BEDD1-2AC0-4CF0-ABA8-AC4D04C58A6A}" type="presOf" srcId="{71AEFF49-E469-4D6E-B9DD-9D5892081B7B}" destId="{A2098BBD-50D2-47E9-A058-28AE09FC41C8}" srcOrd="0" destOrd="0" presId="urn:microsoft.com/office/officeart/2024/3/layout/verticalVisualTextBlock1"/>
    <dgm:cxn modelId="{FDC53CD4-4F03-499F-8373-26B1322268EC}" srcId="{71AEFF49-E469-4D6E-B9DD-9D5892081B7B}" destId="{4A78E9A9-4385-40D7-89DD-5ACBB4531F1D}" srcOrd="0" destOrd="0" parTransId="{31B48FAF-3978-44A9-8EC1-A9BCBB9AB736}" sibTransId="{40E7C3A5-B719-4DA7-BF9C-467740992986}"/>
    <dgm:cxn modelId="{AE1C6AE4-C7DC-492B-A737-0F940E136D55}" type="presOf" srcId="{DE2554CA-0656-43B1-9BD0-9B2540D97C92}" destId="{F0D1F927-53E4-45BB-A887-52B8623425F1}" srcOrd="0" destOrd="0" presId="urn:microsoft.com/office/officeart/2024/3/layout/verticalVisualTextBlock1"/>
    <dgm:cxn modelId="{8D40C4E5-199B-4CC4-8E6A-1A19D9E46B94}" type="presOf" srcId="{97B6BEB1-E606-42CE-9B2D-FC5FDAA6AD29}" destId="{EBECA4FF-219C-4411-BC3D-E9493533CC78}" srcOrd="0" destOrd="0" presId="urn:microsoft.com/office/officeart/2024/3/layout/verticalVisualTextBlock1"/>
    <dgm:cxn modelId="{C0C94CF2-FF7E-4FAF-B426-E3ECE5B4A2C5}" type="presOf" srcId="{29617CEE-C51D-4751-AD0E-B4179E658CED}" destId="{EC7DEB97-33A0-4EA8-B5D8-827EDA79BF49}" srcOrd="0" destOrd="0" presId="urn:microsoft.com/office/officeart/2024/3/layout/verticalVisualTextBlock1"/>
    <dgm:cxn modelId="{1754659E-F4EF-4714-A80F-B2DC85B0E43B}" type="presParOf" srcId="{81D327B1-CB27-4DD8-92A5-C1AC53AD95F7}" destId="{813EA962-5B4C-4B3B-B600-9D6657C78F43}" srcOrd="0" destOrd="0" presId="urn:microsoft.com/office/officeart/2024/3/layout/verticalVisualTextBlock1"/>
    <dgm:cxn modelId="{E7D6E4D8-9A66-43C2-8B2A-8142307C334D}" type="presParOf" srcId="{813EA962-5B4C-4B3B-B600-9D6657C78F43}" destId="{4901737E-F978-467F-8468-6837868368BF}" srcOrd="0" destOrd="0" presId="urn:microsoft.com/office/officeart/2024/3/layout/verticalVisualTextBlock1"/>
    <dgm:cxn modelId="{DB2EE218-0AB0-4C64-9236-BDF9DD30E147}" type="presParOf" srcId="{813EA962-5B4C-4B3B-B600-9D6657C78F43}" destId="{23484C80-94AD-4945-8F2C-30419A666885}" srcOrd="1" destOrd="0" presId="urn:microsoft.com/office/officeart/2024/3/layout/verticalVisualTextBlock1"/>
    <dgm:cxn modelId="{B21FE1C9-B3D9-4D17-BFBE-6B30B386EC9A}" type="presParOf" srcId="{813EA962-5B4C-4B3B-B600-9D6657C78F43}" destId="{F0D1F927-53E4-45BB-A887-52B8623425F1}" srcOrd="2" destOrd="0" presId="urn:microsoft.com/office/officeart/2024/3/layout/verticalVisualTextBlock1"/>
    <dgm:cxn modelId="{265FE46A-360E-47B0-B397-F68E0AFFEAC2}" type="presParOf" srcId="{81D327B1-CB27-4DD8-92A5-C1AC53AD95F7}" destId="{EBECA4FF-219C-4411-BC3D-E9493533CC78}" srcOrd="1" destOrd="0" presId="urn:microsoft.com/office/officeart/2024/3/layout/verticalVisualTextBlock1"/>
    <dgm:cxn modelId="{85FF5FEB-6A95-4E74-80DD-AAEFCCD9B776}" type="presParOf" srcId="{81D327B1-CB27-4DD8-92A5-C1AC53AD95F7}" destId="{D08F2C1C-6A30-4F44-8E14-5CEB4615D802}" srcOrd="2" destOrd="0" presId="urn:microsoft.com/office/officeart/2024/3/layout/verticalVisualTextBlock1"/>
    <dgm:cxn modelId="{B7FCCBA6-4E3A-4A6E-A301-ABEB99AA6397}" type="presParOf" srcId="{D08F2C1C-6A30-4F44-8E14-5CEB4615D802}" destId="{7B7647B7-5885-43BC-A30A-A784E85A7E12}" srcOrd="0" destOrd="0" presId="urn:microsoft.com/office/officeart/2024/3/layout/verticalVisualTextBlock1"/>
    <dgm:cxn modelId="{24C968FB-45FB-4E69-8DBE-45612523131E}" type="presParOf" srcId="{D08F2C1C-6A30-4F44-8E14-5CEB4615D802}" destId="{A2098BBD-50D2-47E9-A058-28AE09FC41C8}" srcOrd="1" destOrd="0" presId="urn:microsoft.com/office/officeart/2024/3/layout/verticalVisualTextBlock1"/>
    <dgm:cxn modelId="{B887871D-1F46-4656-B0CE-68AFA1472995}" type="presParOf" srcId="{D08F2C1C-6A30-4F44-8E14-5CEB4615D802}" destId="{2F1512B4-8C5F-46BC-B29B-BC445A8C64D3}" srcOrd="2" destOrd="0" presId="urn:microsoft.com/office/officeart/2024/3/layout/verticalVisualTextBlock1"/>
    <dgm:cxn modelId="{1914CB02-EAE7-4D93-9139-FD4B33F45C02}" type="presParOf" srcId="{81D327B1-CB27-4DD8-92A5-C1AC53AD95F7}" destId="{EC7DEB97-33A0-4EA8-B5D8-827EDA79BF49}" srcOrd="3" destOrd="0" presId="urn:microsoft.com/office/officeart/2024/3/layout/verticalVisualTextBlock1"/>
    <dgm:cxn modelId="{DDD7CC4F-E053-41AE-BA21-AD9EC8A48BB5}" type="presParOf" srcId="{81D327B1-CB27-4DD8-92A5-C1AC53AD95F7}" destId="{5A614C60-EA42-4440-9990-FF072220B6BC}" srcOrd="4" destOrd="0" presId="urn:microsoft.com/office/officeart/2024/3/layout/verticalVisualTextBlock1"/>
    <dgm:cxn modelId="{5768A840-6EF0-4DF1-82F8-055A35A6E3A6}" type="presParOf" srcId="{5A614C60-EA42-4440-9990-FF072220B6BC}" destId="{7809A83C-F882-4C50-BD72-0E102B774501}" srcOrd="0" destOrd="0" presId="urn:microsoft.com/office/officeart/2024/3/layout/verticalVisualTextBlock1"/>
    <dgm:cxn modelId="{08FF96FA-0DC3-4D0B-B2C7-3F6BE3A23D57}" type="presParOf" srcId="{5A614C60-EA42-4440-9990-FF072220B6BC}" destId="{28DA5F9F-C53B-4676-95D6-1D3440ADA334}" srcOrd="1" destOrd="0" presId="urn:microsoft.com/office/officeart/2024/3/layout/verticalVisualTextBlock1"/>
    <dgm:cxn modelId="{4D158445-E083-4E27-B5ED-09DAD4646828}" type="presParOf" srcId="{5A614C60-EA42-4440-9990-FF072220B6BC}" destId="{EF1E42A9-3A48-480C-9FF3-BAF026F76D8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5DD4C1-A37F-47EC-B566-AE5042462A2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095E328-BD51-49A6-BACA-5BE92725892C}">
      <dgm:prSet/>
      <dgm:spPr/>
      <dgm:t>
        <a:bodyPr/>
        <a:lstStyle/>
        <a:p>
          <a:pPr>
            <a:lnSpc>
              <a:spcPct val="100000"/>
            </a:lnSpc>
            <a:defRPr b="1"/>
          </a:pPr>
          <a:r>
            <a:rPr lang="en-US"/>
            <a:t>Structured Learning Pathway</a:t>
          </a:r>
        </a:p>
      </dgm:t>
    </dgm:pt>
    <dgm:pt modelId="{93AF5525-E258-4C62-83A4-5D044909A6B3}" type="parTrans" cxnId="{D1343FF3-2619-47FD-AC3C-1451A020E20A}">
      <dgm:prSet/>
      <dgm:spPr/>
      <dgm:t>
        <a:bodyPr/>
        <a:lstStyle/>
        <a:p>
          <a:endParaRPr lang="en-US"/>
        </a:p>
      </dgm:t>
    </dgm:pt>
    <dgm:pt modelId="{04BA9A6B-ED4C-46DC-B87F-50C9AAE2C78C}" type="sibTrans" cxnId="{D1343FF3-2619-47FD-AC3C-1451A020E20A}">
      <dgm:prSet/>
      <dgm:spPr/>
      <dgm:t>
        <a:bodyPr/>
        <a:lstStyle/>
        <a:p>
          <a:pPr>
            <a:lnSpc>
              <a:spcPct val="100000"/>
            </a:lnSpc>
            <a:defRPr b="1"/>
          </a:pPr>
          <a:endParaRPr lang="en-US"/>
        </a:p>
      </dgm:t>
    </dgm:pt>
    <dgm:pt modelId="{A2E06295-A9AE-4866-819A-0F4CB76DC73D}">
      <dgm:prSet/>
      <dgm:spPr/>
      <dgm:t>
        <a:bodyPr/>
        <a:lstStyle/>
        <a:p>
          <a:pPr>
            <a:lnSpc>
              <a:spcPct val="100000"/>
            </a:lnSpc>
          </a:pPr>
          <a:r>
            <a:rPr lang="en-US"/>
            <a:t>The course offers a clear pathway to develop RAG agents using advanced large language models.</a:t>
          </a:r>
        </a:p>
      </dgm:t>
    </dgm:pt>
    <dgm:pt modelId="{1A635258-676F-4CF4-BA75-6FDBCB7EED20}" type="parTrans" cxnId="{0FDDB596-76D7-4DA9-A6BB-3D5EE8CA0F26}">
      <dgm:prSet/>
      <dgm:spPr/>
      <dgm:t>
        <a:bodyPr/>
        <a:lstStyle/>
        <a:p>
          <a:endParaRPr lang="en-US"/>
        </a:p>
      </dgm:t>
    </dgm:pt>
    <dgm:pt modelId="{B67E6F86-4B42-483F-BFFA-ED0575672402}" type="sibTrans" cxnId="{0FDDB596-76D7-4DA9-A6BB-3D5EE8CA0F26}">
      <dgm:prSet/>
      <dgm:spPr/>
      <dgm:t>
        <a:bodyPr/>
        <a:lstStyle/>
        <a:p>
          <a:endParaRPr lang="en-US"/>
        </a:p>
      </dgm:t>
    </dgm:pt>
    <dgm:pt modelId="{731294D0-3DCE-419C-953E-BADE1DBFB266}">
      <dgm:prSet/>
      <dgm:spPr/>
      <dgm:t>
        <a:bodyPr/>
        <a:lstStyle/>
        <a:p>
          <a:pPr>
            <a:lnSpc>
              <a:spcPct val="100000"/>
            </a:lnSpc>
            <a:defRPr b="1"/>
          </a:pPr>
          <a:r>
            <a:rPr lang="en-US"/>
            <a:t>Hardware Empowerment</a:t>
          </a:r>
        </a:p>
      </dgm:t>
    </dgm:pt>
    <dgm:pt modelId="{7929294C-C777-4138-A322-A150AC7B9B1B}" type="parTrans" cxnId="{402D7378-B265-4EC5-B357-E0C7290C9913}">
      <dgm:prSet/>
      <dgm:spPr/>
      <dgm:t>
        <a:bodyPr/>
        <a:lstStyle/>
        <a:p>
          <a:endParaRPr lang="en-US"/>
        </a:p>
      </dgm:t>
    </dgm:pt>
    <dgm:pt modelId="{14A014DE-3C24-426F-8419-55FB916AA50E}" type="sibTrans" cxnId="{402D7378-B265-4EC5-B357-E0C7290C9913}">
      <dgm:prSet/>
      <dgm:spPr/>
      <dgm:t>
        <a:bodyPr/>
        <a:lstStyle/>
        <a:p>
          <a:pPr>
            <a:lnSpc>
              <a:spcPct val="100000"/>
            </a:lnSpc>
            <a:defRPr b="1"/>
          </a:pPr>
          <a:endParaRPr lang="en-US"/>
        </a:p>
      </dgm:t>
    </dgm:pt>
    <dgm:pt modelId="{533F9192-64D0-4549-8660-48AD01E62698}">
      <dgm:prSet/>
      <dgm:spPr/>
      <dgm:t>
        <a:bodyPr/>
        <a:lstStyle/>
        <a:p>
          <a:pPr>
            <a:lnSpc>
              <a:spcPct val="100000"/>
            </a:lnSpc>
          </a:pPr>
          <a:r>
            <a:rPr lang="en-US"/>
            <a:t>NVIDIA hardware provides essential computing power for building efficient AI applications.</a:t>
          </a:r>
        </a:p>
      </dgm:t>
    </dgm:pt>
    <dgm:pt modelId="{88CDAEC4-643D-44D1-BF5D-E56B0D05ED8A}" type="parTrans" cxnId="{79F91CCE-0516-4046-95EA-73DFA639A5C3}">
      <dgm:prSet/>
      <dgm:spPr/>
      <dgm:t>
        <a:bodyPr/>
        <a:lstStyle/>
        <a:p>
          <a:endParaRPr lang="en-US"/>
        </a:p>
      </dgm:t>
    </dgm:pt>
    <dgm:pt modelId="{2AA05C61-8659-4FF2-9CE3-B9F8BD3583FE}" type="sibTrans" cxnId="{79F91CCE-0516-4046-95EA-73DFA639A5C3}">
      <dgm:prSet/>
      <dgm:spPr/>
      <dgm:t>
        <a:bodyPr/>
        <a:lstStyle/>
        <a:p>
          <a:endParaRPr lang="en-US"/>
        </a:p>
      </dgm:t>
    </dgm:pt>
    <dgm:pt modelId="{BA1C93C3-4809-48D5-A35A-CC1E0915DE2E}">
      <dgm:prSet/>
      <dgm:spPr/>
      <dgm:t>
        <a:bodyPr/>
        <a:lstStyle/>
        <a:p>
          <a:pPr>
            <a:lnSpc>
              <a:spcPct val="100000"/>
            </a:lnSpc>
            <a:defRPr b="1"/>
          </a:pPr>
          <a:r>
            <a:rPr lang="en-US"/>
            <a:t>Integration of Retrieval and Generation</a:t>
          </a:r>
        </a:p>
      </dgm:t>
    </dgm:pt>
    <dgm:pt modelId="{38C8B629-0CB3-4790-BEA4-659B7234FE84}" type="parTrans" cxnId="{6487CAB8-B1BF-46EF-A931-6E0D04DACC8D}">
      <dgm:prSet/>
      <dgm:spPr/>
      <dgm:t>
        <a:bodyPr/>
        <a:lstStyle/>
        <a:p>
          <a:endParaRPr lang="en-US"/>
        </a:p>
      </dgm:t>
    </dgm:pt>
    <dgm:pt modelId="{C42F75DF-AB88-4170-A3DF-3CAD370E91FB}" type="sibTrans" cxnId="{6487CAB8-B1BF-46EF-A931-6E0D04DACC8D}">
      <dgm:prSet/>
      <dgm:spPr/>
      <dgm:t>
        <a:bodyPr/>
        <a:lstStyle/>
        <a:p>
          <a:endParaRPr lang="en-US"/>
        </a:p>
      </dgm:t>
    </dgm:pt>
    <dgm:pt modelId="{D6AD6963-6083-4166-8E1B-0781803534D0}">
      <dgm:prSet/>
      <dgm:spPr/>
      <dgm:t>
        <a:bodyPr/>
        <a:lstStyle/>
        <a:p>
          <a:pPr>
            <a:lnSpc>
              <a:spcPct val="100000"/>
            </a:lnSpc>
          </a:pPr>
          <a:r>
            <a:rPr lang="en-US"/>
            <a:t>The course equips learners to integrate retrieval-based methods with generative AI effectively.</a:t>
          </a:r>
        </a:p>
      </dgm:t>
    </dgm:pt>
    <dgm:pt modelId="{76B4BA3F-DCCE-4DA3-93ED-0DED79C594E9}" type="parTrans" cxnId="{5E701992-136C-4A74-96A6-163D8564E83E}">
      <dgm:prSet/>
      <dgm:spPr/>
      <dgm:t>
        <a:bodyPr/>
        <a:lstStyle/>
        <a:p>
          <a:endParaRPr lang="en-US"/>
        </a:p>
      </dgm:t>
    </dgm:pt>
    <dgm:pt modelId="{A334B3F7-F036-479D-B604-2697C9B5D222}" type="sibTrans" cxnId="{5E701992-136C-4A74-96A6-163D8564E83E}">
      <dgm:prSet/>
      <dgm:spPr/>
      <dgm:t>
        <a:bodyPr/>
        <a:lstStyle/>
        <a:p>
          <a:endParaRPr lang="en-US"/>
        </a:p>
      </dgm:t>
    </dgm:pt>
    <dgm:pt modelId="{7C51131B-F5F4-4A08-8C36-2CA289A1D121}" type="pres">
      <dgm:prSet presAssocID="{505DD4C1-A37F-47EC-B566-AE5042462A24}" presName="Name0" presStyleCnt="0">
        <dgm:presLayoutVars>
          <dgm:dir/>
          <dgm:resizeHandles val="exact"/>
        </dgm:presLayoutVars>
      </dgm:prSet>
      <dgm:spPr/>
    </dgm:pt>
    <dgm:pt modelId="{C76960B6-AAC8-4F33-8DC1-ECF7271F713E}" type="pres">
      <dgm:prSet presAssocID="{D095E328-BD51-49A6-BACA-5BE92725892C}" presName="compNode" presStyleCnt="0"/>
      <dgm:spPr/>
    </dgm:pt>
    <dgm:pt modelId="{F9187A06-FEF3-4D01-AC88-B0653C5EB525}" type="pres">
      <dgm:prSet presAssocID="{D095E328-BD51-49A6-BACA-5BE92725892C}" presName="pictRect" presStyleLbl="revTx" presStyleIdx="0" presStyleCnt="6">
        <dgm:presLayoutVars>
          <dgm:chMax val="0"/>
          <dgm:bulletEnabled/>
        </dgm:presLayoutVars>
      </dgm:prSet>
      <dgm:spPr/>
    </dgm:pt>
    <dgm:pt modelId="{F9BFA3DC-3D11-4E18-9172-422A81036D1A}" type="pres">
      <dgm:prSet presAssocID="{D095E328-BD51-49A6-BACA-5BE92725892C}" presName="textRect" presStyleLbl="revTx" presStyleIdx="1" presStyleCnt="6">
        <dgm:presLayoutVars>
          <dgm:bulletEnabled/>
        </dgm:presLayoutVars>
      </dgm:prSet>
      <dgm:spPr/>
    </dgm:pt>
    <dgm:pt modelId="{BB5749FE-517A-4742-9698-629D77F07519}" type="pres">
      <dgm:prSet presAssocID="{04BA9A6B-ED4C-46DC-B87F-50C9AAE2C78C}" presName="sibTrans" presStyleLbl="sibTrans2D1" presStyleIdx="0" presStyleCnt="0"/>
      <dgm:spPr/>
    </dgm:pt>
    <dgm:pt modelId="{3B917654-6946-470D-BF20-DED2F8562A5E}" type="pres">
      <dgm:prSet presAssocID="{731294D0-3DCE-419C-953E-BADE1DBFB266}" presName="compNode" presStyleCnt="0"/>
      <dgm:spPr/>
    </dgm:pt>
    <dgm:pt modelId="{DD2C3345-F343-4EA5-B8D5-0B62972E6611}" type="pres">
      <dgm:prSet presAssocID="{731294D0-3DCE-419C-953E-BADE1DBFB266}" presName="pictRect" presStyleLbl="revTx" presStyleIdx="2" presStyleCnt="6">
        <dgm:presLayoutVars>
          <dgm:chMax val="0"/>
          <dgm:bulletEnabled/>
        </dgm:presLayoutVars>
      </dgm:prSet>
      <dgm:spPr/>
    </dgm:pt>
    <dgm:pt modelId="{8D552B8F-E34D-40BC-92E5-B5810623A863}" type="pres">
      <dgm:prSet presAssocID="{731294D0-3DCE-419C-953E-BADE1DBFB266}" presName="textRect" presStyleLbl="revTx" presStyleIdx="3" presStyleCnt="6">
        <dgm:presLayoutVars>
          <dgm:bulletEnabled/>
        </dgm:presLayoutVars>
      </dgm:prSet>
      <dgm:spPr/>
    </dgm:pt>
    <dgm:pt modelId="{598D57F7-41C9-49DD-8383-44E03F1B48AB}" type="pres">
      <dgm:prSet presAssocID="{14A014DE-3C24-426F-8419-55FB916AA50E}" presName="sibTrans" presStyleLbl="sibTrans2D1" presStyleIdx="0" presStyleCnt="0"/>
      <dgm:spPr/>
    </dgm:pt>
    <dgm:pt modelId="{97A23233-5949-42B3-86F5-E8F4701C4449}" type="pres">
      <dgm:prSet presAssocID="{BA1C93C3-4809-48D5-A35A-CC1E0915DE2E}" presName="compNode" presStyleCnt="0"/>
      <dgm:spPr/>
    </dgm:pt>
    <dgm:pt modelId="{C19409F2-568C-4D31-A6EF-2FB2AAA242F9}" type="pres">
      <dgm:prSet presAssocID="{BA1C93C3-4809-48D5-A35A-CC1E0915DE2E}" presName="pictRect" presStyleLbl="revTx" presStyleIdx="4" presStyleCnt="6">
        <dgm:presLayoutVars>
          <dgm:chMax val="0"/>
          <dgm:bulletEnabled/>
        </dgm:presLayoutVars>
      </dgm:prSet>
      <dgm:spPr/>
    </dgm:pt>
    <dgm:pt modelId="{02845E22-CE91-4170-80B6-7529FF0F82CC}" type="pres">
      <dgm:prSet presAssocID="{BA1C93C3-4809-48D5-A35A-CC1E0915DE2E}" presName="textRect" presStyleLbl="revTx" presStyleIdx="5" presStyleCnt="6">
        <dgm:presLayoutVars>
          <dgm:bulletEnabled/>
        </dgm:presLayoutVars>
      </dgm:prSet>
      <dgm:spPr/>
    </dgm:pt>
  </dgm:ptLst>
  <dgm:cxnLst>
    <dgm:cxn modelId="{97362E1F-A0C9-4CF0-A584-7FB9744982ED}" type="presOf" srcId="{04BA9A6B-ED4C-46DC-B87F-50C9AAE2C78C}" destId="{BB5749FE-517A-4742-9698-629D77F07519}" srcOrd="0" destOrd="0" presId="urn:microsoft.com/office/officeart/2024/3/layout/hArchList1"/>
    <dgm:cxn modelId="{8C5CA622-46CD-4AC7-98CA-584DF9CB4AA6}" type="presOf" srcId="{D095E328-BD51-49A6-BACA-5BE92725892C}" destId="{F9187A06-FEF3-4D01-AC88-B0653C5EB525}" srcOrd="0" destOrd="0" presId="urn:microsoft.com/office/officeart/2024/3/layout/hArchList1"/>
    <dgm:cxn modelId="{1DC9672D-9434-4C44-B0C4-FD7E925301D1}" type="presOf" srcId="{D6AD6963-6083-4166-8E1B-0781803534D0}" destId="{02845E22-CE91-4170-80B6-7529FF0F82CC}" srcOrd="0" destOrd="0" presId="urn:microsoft.com/office/officeart/2024/3/layout/hArchList1"/>
    <dgm:cxn modelId="{7C7BE12D-0E4C-4961-86D8-300E39DC968C}" type="presOf" srcId="{533F9192-64D0-4549-8660-48AD01E62698}" destId="{8D552B8F-E34D-40BC-92E5-B5810623A863}" srcOrd="0" destOrd="0" presId="urn:microsoft.com/office/officeart/2024/3/layout/hArchList1"/>
    <dgm:cxn modelId="{34EF5B78-7CBD-45C7-9FA3-242EDAD97035}" type="presOf" srcId="{A2E06295-A9AE-4866-819A-0F4CB76DC73D}" destId="{F9BFA3DC-3D11-4E18-9172-422A81036D1A}" srcOrd="0" destOrd="0" presId="urn:microsoft.com/office/officeart/2024/3/layout/hArchList1"/>
    <dgm:cxn modelId="{402D7378-B265-4EC5-B357-E0C7290C9913}" srcId="{505DD4C1-A37F-47EC-B566-AE5042462A24}" destId="{731294D0-3DCE-419C-953E-BADE1DBFB266}" srcOrd="1" destOrd="0" parTransId="{7929294C-C777-4138-A322-A150AC7B9B1B}" sibTransId="{14A014DE-3C24-426F-8419-55FB916AA50E}"/>
    <dgm:cxn modelId="{F396077A-9986-44AE-A9AB-BA77D39C791E}" type="presOf" srcId="{BA1C93C3-4809-48D5-A35A-CC1E0915DE2E}" destId="{C19409F2-568C-4D31-A6EF-2FB2AAA242F9}" srcOrd="0" destOrd="0" presId="urn:microsoft.com/office/officeart/2024/3/layout/hArchList1"/>
    <dgm:cxn modelId="{CDA94981-716E-4842-B341-002901BF9C13}" type="presOf" srcId="{731294D0-3DCE-419C-953E-BADE1DBFB266}" destId="{DD2C3345-F343-4EA5-B8D5-0B62972E6611}" srcOrd="0" destOrd="0" presId="urn:microsoft.com/office/officeart/2024/3/layout/hArchList1"/>
    <dgm:cxn modelId="{D8BB388C-843F-4B36-9A0E-CA7F9DFE9B60}" type="presOf" srcId="{505DD4C1-A37F-47EC-B566-AE5042462A24}" destId="{7C51131B-F5F4-4A08-8C36-2CA289A1D121}" srcOrd="0" destOrd="0" presId="urn:microsoft.com/office/officeart/2024/3/layout/hArchList1"/>
    <dgm:cxn modelId="{5E701992-136C-4A74-96A6-163D8564E83E}" srcId="{BA1C93C3-4809-48D5-A35A-CC1E0915DE2E}" destId="{D6AD6963-6083-4166-8E1B-0781803534D0}" srcOrd="0" destOrd="0" parTransId="{76B4BA3F-DCCE-4DA3-93ED-0DED79C594E9}" sibTransId="{A334B3F7-F036-479D-B604-2697C9B5D222}"/>
    <dgm:cxn modelId="{0FDDB596-76D7-4DA9-A6BB-3D5EE8CA0F26}" srcId="{D095E328-BD51-49A6-BACA-5BE92725892C}" destId="{A2E06295-A9AE-4866-819A-0F4CB76DC73D}" srcOrd="0" destOrd="0" parTransId="{1A635258-676F-4CF4-BA75-6FDBCB7EED20}" sibTransId="{B67E6F86-4B42-483F-BFFA-ED0575672402}"/>
    <dgm:cxn modelId="{6487CAB8-B1BF-46EF-A931-6E0D04DACC8D}" srcId="{505DD4C1-A37F-47EC-B566-AE5042462A24}" destId="{BA1C93C3-4809-48D5-A35A-CC1E0915DE2E}" srcOrd="2" destOrd="0" parTransId="{38C8B629-0CB3-4790-BEA4-659B7234FE84}" sibTransId="{C42F75DF-AB88-4170-A3DF-3CAD370E91FB}"/>
    <dgm:cxn modelId="{75F263CD-5537-4D94-9911-AA9C2155CF5B}" type="presOf" srcId="{14A014DE-3C24-426F-8419-55FB916AA50E}" destId="{598D57F7-41C9-49DD-8383-44E03F1B48AB}" srcOrd="0" destOrd="0" presId="urn:microsoft.com/office/officeart/2024/3/layout/hArchList1"/>
    <dgm:cxn modelId="{79F91CCE-0516-4046-95EA-73DFA639A5C3}" srcId="{731294D0-3DCE-419C-953E-BADE1DBFB266}" destId="{533F9192-64D0-4549-8660-48AD01E62698}" srcOrd="0" destOrd="0" parTransId="{88CDAEC4-643D-44D1-BF5D-E56B0D05ED8A}" sibTransId="{2AA05C61-8659-4FF2-9CE3-B9F8BD3583FE}"/>
    <dgm:cxn modelId="{D1343FF3-2619-47FD-AC3C-1451A020E20A}" srcId="{505DD4C1-A37F-47EC-B566-AE5042462A24}" destId="{D095E328-BD51-49A6-BACA-5BE92725892C}" srcOrd="0" destOrd="0" parTransId="{93AF5525-E258-4C62-83A4-5D044909A6B3}" sibTransId="{04BA9A6B-ED4C-46DC-B87F-50C9AAE2C78C}"/>
    <dgm:cxn modelId="{436C8F52-10E1-4865-B9E4-5437303E0133}" type="presParOf" srcId="{7C51131B-F5F4-4A08-8C36-2CA289A1D121}" destId="{C76960B6-AAC8-4F33-8DC1-ECF7271F713E}" srcOrd="0" destOrd="0" presId="urn:microsoft.com/office/officeart/2024/3/layout/hArchList1"/>
    <dgm:cxn modelId="{98FB3246-0A22-4A71-83B4-BC3B27BD659C}" type="presParOf" srcId="{C76960B6-AAC8-4F33-8DC1-ECF7271F713E}" destId="{F9187A06-FEF3-4D01-AC88-B0653C5EB525}" srcOrd="0" destOrd="0" presId="urn:microsoft.com/office/officeart/2024/3/layout/hArchList1"/>
    <dgm:cxn modelId="{1A25802E-33B0-4882-8D8C-1E5A1C5E2C1E}" type="presParOf" srcId="{C76960B6-AAC8-4F33-8DC1-ECF7271F713E}" destId="{F9BFA3DC-3D11-4E18-9172-422A81036D1A}" srcOrd="1" destOrd="0" presId="urn:microsoft.com/office/officeart/2024/3/layout/hArchList1"/>
    <dgm:cxn modelId="{06329714-2EA3-4E71-9F1A-0E720E05BA6D}" type="presParOf" srcId="{7C51131B-F5F4-4A08-8C36-2CA289A1D121}" destId="{BB5749FE-517A-4742-9698-629D77F07519}" srcOrd="1" destOrd="0" presId="urn:microsoft.com/office/officeart/2024/3/layout/hArchList1"/>
    <dgm:cxn modelId="{EBED2355-2C24-4FCA-A045-F870EFCA6A0E}" type="presParOf" srcId="{7C51131B-F5F4-4A08-8C36-2CA289A1D121}" destId="{3B917654-6946-470D-BF20-DED2F8562A5E}" srcOrd="2" destOrd="0" presId="urn:microsoft.com/office/officeart/2024/3/layout/hArchList1"/>
    <dgm:cxn modelId="{5415D3F0-E2A6-4A60-9515-82B1D9D9C6BC}" type="presParOf" srcId="{3B917654-6946-470D-BF20-DED2F8562A5E}" destId="{DD2C3345-F343-4EA5-B8D5-0B62972E6611}" srcOrd="0" destOrd="0" presId="urn:microsoft.com/office/officeart/2024/3/layout/hArchList1"/>
    <dgm:cxn modelId="{1B343704-541C-4CE7-8776-4881D48D8E9D}" type="presParOf" srcId="{3B917654-6946-470D-BF20-DED2F8562A5E}" destId="{8D552B8F-E34D-40BC-92E5-B5810623A863}" srcOrd="1" destOrd="0" presId="urn:microsoft.com/office/officeart/2024/3/layout/hArchList1"/>
    <dgm:cxn modelId="{CBE2D0F7-2732-422F-8494-D5E83D5E36F4}" type="presParOf" srcId="{7C51131B-F5F4-4A08-8C36-2CA289A1D121}" destId="{598D57F7-41C9-49DD-8383-44E03F1B48AB}" srcOrd="3" destOrd="0" presId="urn:microsoft.com/office/officeart/2024/3/layout/hArchList1"/>
    <dgm:cxn modelId="{1A56EA11-2834-423F-A4C9-C763D8B02F53}" type="presParOf" srcId="{7C51131B-F5F4-4A08-8C36-2CA289A1D121}" destId="{97A23233-5949-42B3-86F5-E8F4701C4449}" srcOrd="4" destOrd="0" presId="urn:microsoft.com/office/officeart/2024/3/layout/hArchList1"/>
    <dgm:cxn modelId="{D8084446-E95D-4AF5-89B7-6988DEE77838}" type="presParOf" srcId="{97A23233-5949-42B3-86F5-E8F4701C4449}" destId="{C19409F2-568C-4D31-A6EF-2FB2AAA242F9}" srcOrd="0" destOrd="0" presId="urn:microsoft.com/office/officeart/2024/3/layout/hArchList1"/>
    <dgm:cxn modelId="{3FC9614A-AF77-4D29-BD3D-57273676CF84}" type="presParOf" srcId="{97A23233-5949-42B3-86F5-E8F4701C4449}" destId="{02845E22-CE91-4170-80B6-7529FF0F82C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1737E-F978-467F-8468-6837868368BF}">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049" r="15948" b="-4"/>
          <a:stretch/>
        </a:blipFill>
        <a:ln>
          <a:noFill/>
        </a:ln>
        <a:effectLst/>
      </dsp:spPr>
      <dsp:style>
        <a:lnRef idx="0">
          <a:scrgbClr r="0" g="0" b="0"/>
        </a:lnRef>
        <a:fillRef idx="3">
          <a:scrgbClr r="0" g="0" b="0"/>
        </a:fillRef>
        <a:effectRef idx="2">
          <a:scrgbClr r="0" g="0" b="0"/>
        </a:effectRef>
        <a:fontRef idx="minor">
          <a:schemeClr val="lt1"/>
        </a:fontRef>
      </dsp:style>
    </dsp:sp>
    <dsp:sp modelId="{23484C80-94AD-4945-8F2C-30419A666885}">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Improved Factual Accuracy</a:t>
          </a:r>
        </a:p>
      </dsp:txBody>
      <dsp:txXfrm>
        <a:off x="1730765" y="0"/>
        <a:ext cx="9598078" cy="385336"/>
      </dsp:txXfrm>
    </dsp:sp>
    <dsp:sp modelId="{F0D1F927-53E4-45BB-A887-52B8623425F1}">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RAG systems enhance the correctness of information by retrieving verified data during generation.</a:t>
          </a:r>
        </a:p>
      </dsp:txBody>
      <dsp:txXfrm>
        <a:off x="1730765" y="385336"/>
        <a:ext cx="9598078" cy="1165429"/>
      </dsp:txXfrm>
    </dsp:sp>
    <dsp:sp modelId="{7B7647B7-5885-43BC-A30A-A784E85A7E12}">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961" r="24292" b="5"/>
          <a:stretch/>
        </a:blipFill>
        <a:ln>
          <a:noFill/>
        </a:ln>
        <a:effectLst/>
      </dsp:spPr>
      <dsp:style>
        <a:lnRef idx="0">
          <a:scrgbClr r="0" g="0" b="0"/>
        </a:lnRef>
        <a:fillRef idx="3">
          <a:scrgbClr r="0" g="0" b="0"/>
        </a:fillRef>
        <a:effectRef idx="2">
          <a:scrgbClr r="0" g="0" b="0"/>
        </a:effectRef>
        <a:fontRef idx="minor">
          <a:schemeClr val="lt1"/>
        </a:fontRef>
      </dsp:style>
    </dsp:sp>
    <dsp:sp modelId="{A2098BBD-50D2-47E9-A058-28AE09FC41C8}">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Access to Up-to-Date Information</a:t>
          </a:r>
        </a:p>
      </dsp:txBody>
      <dsp:txXfrm>
        <a:off x="1730765" y="1674826"/>
        <a:ext cx="9598078" cy="385336"/>
      </dsp:txXfrm>
    </dsp:sp>
    <dsp:sp modelId="{2F1512B4-8C5F-46BC-B29B-BC445A8C64D3}">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RAG integrates retrieval of the latest data, ensuring responses reflect current knowledge.</a:t>
          </a:r>
        </a:p>
      </dsp:txBody>
      <dsp:txXfrm>
        <a:off x="1730765" y="2060162"/>
        <a:ext cx="9598078" cy="1165429"/>
      </dsp:txXfrm>
    </dsp:sp>
    <dsp:sp modelId="{7809A83C-F882-4C50-BD72-0E102B774501}">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209" r="15788" b="-4"/>
          <a:stretch/>
        </a:blipFill>
        <a:ln>
          <a:noFill/>
        </a:ln>
        <a:effectLst/>
      </dsp:spPr>
      <dsp:style>
        <a:lnRef idx="0">
          <a:scrgbClr r="0" g="0" b="0"/>
        </a:lnRef>
        <a:fillRef idx="3">
          <a:scrgbClr r="0" g="0" b="0"/>
        </a:fillRef>
        <a:effectRef idx="2">
          <a:scrgbClr r="0" g="0" b="0"/>
        </a:effectRef>
        <a:fontRef idx="minor">
          <a:schemeClr val="lt1"/>
        </a:fontRef>
      </dsp:style>
    </dsp:sp>
    <dsp:sp modelId="{28DA5F9F-C53B-4676-95D6-1D3440ADA334}">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Dynamic Generation Capabilities</a:t>
          </a:r>
        </a:p>
      </dsp:txBody>
      <dsp:txXfrm>
        <a:off x="1730765" y="3349652"/>
        <a:ext cx="9598078" cy="385336"/>
      </dsp:txXfrm>
    </dsp:sp>
    <dsp:sp modelId="{EF1E42A9-3A48-480C-9FF3-BAF026F76D86}">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Combining retrieval with generation allows for more flexible and context-aware output creation.</a:t>
          </a:r>
        </a:p>
      </dsp:txBody>
      <dsp:txXfrm>
        <a:off x="1730765" y="3734989"/>
        <a:ext cx="9598078" cy="1165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87A06-FEF3-4D01-AC88-B0653C5EB525}">
      <dsp:nvSpPr>
        <dsp:cNvPr id="0" name=""/>
        <dsp:cNvSpPr/>
      </dsp:nvSpPr>
      <dsp:spPr>
        <a:xfrm>
          <a:off x="0"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Structured Learning Pathway</a:t>
          </a:r>
        </a:p>
      </dsp:txBody>
      <dsp:txXfrm>
        <a:off x="0" y="0"/>
        <a:ext cx="2303145" cy="911979"/>
      </dsp:txXfrm>
    </dsp:sp>
    <dsp:sp modelId="{F9BFA3DC-3D11-4E18-9172-422A81036D1A}">
      <dsp:nvSpPr>
        <dsp:cNvPr id="0" name=""/>
        <dsp:cNvSpPr/>
      </dsp:nvSpPr>
      <dsp:spPr>
        <a:xfrm>
          <a:off x="0"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offers a clear pathway to develop RAG agents using advanced large language models.</a:t>
          </a:r>
        </a:p>
      </dsp:txBody>
      <dsp:txXfrm>
        <a:off x="0" y="911979"/>
        <a:ext cx="2303145" cy="1319156"/>
      </dsp:txXfrm>
    </dsp:sp>
    <dsp:sp modelId="{DD2C3345-F343-4EA5-B8D5-0B62972E6611}">
      <dsp:nvSpPr>
        <dsp:cNvPr id="0" name=""/>
        <dsp:cNvSpPr/>
      </dsp:nvSpPr>
      <dsp:spPr>
        <a:xfrm>
          <a:off x="2533459"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Hardware Empowerment</a:t>
          </a:r>
        </a:p>
      </dsp:txBody>
      <dsp:txXfrm>
        <a:off x="2533459" y="0"/>
        <a:ext cx="2303145" cy="911979"/>
      </dsp:txXfrm>
    </dsp:sp>
    <dsp:sp modelId="{8D552B8F-E34D-40BC-92E5-B5810623A863}">
      <dsp:nvSpPr>
        <dsp:cNvPr id="0" name=""/>
        <dsp:cNvSpPr/>
      </dsp:nvSpPr>
      <dsp:spPr>
        <a:xfrm>
          <a:off x="2533459"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NVIDIA hardware provides essential computing power for building efficient AI applications.</a:t>
          </a:r>
        </a:p>
      </dsp:txBody>
      <dsp:txXfrm>
        <a:off x="2533459" y="911979"/>
        <a:ext cx="2303145" cy="1319156"/>
      </dsp:txXfrm>
    </dsp:sp>
    <dsp:sp modelId="{C19409F2-568C-4D31-A6EF-2FB2AAA242F9}">
      <dsp:nvSpPr>
        <dsp:cNvPr id="0" name=""/>
        <dsp:cNvSpPr/>
      </dsp:nvSpPr>
      <dsp:spPr>
        <a:xfrm>
          <a:off x="5066919"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Integration of Retrieval and Generation</a:t>
          </a:r>
        </a:p>
      </dsp:txBody>
      <dsp:txXfrm>
        <a:off x="5066919" y="0"/>
        <a:ext cx="2303145" cy="911979"/>
      </dsp:txXfrm>
    </dsp:sp>
    <dsp:sp modelId="{02845E22-CE91-4170-80B6-7529FF0F82CC}">
      <dsp:nvSpPr>
        <dsp:cNvPr id="0" name=""/>
        <dsp:cNvSpPr/>
      </dsp:nvSpPr>
      <dsp:spPr>
        <a:xfrm>
          <a:off x="5066919"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equips learners to integrate retrieval-based methods with generative AI effectively.</a:t>
          </a:r>
        </a:p>
      </dsp:txBody>
      <dsp:txXfrm>
        <a:off x="5066919" y="911979"/>
        <a:ext cx="2303145" cy="131915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9718D-206F-4582-A076-E3B5144372E3}"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751B8-4C1D-4771-A9B4-215EE1408443}" type="slidenum">
              <a:rPr lang="en-US" smtClean="0"/>
              <a:t>‹#›</a:t>
            </a:fld>
            <a:endParaRPr lang="en-US"/>
          </a:p>
        </p:txBody>
      </p:sp>
    </p:spTree>
    <p:extLst>
      <p:ext uri="{BB962C8B-B14F-4D97-AF65-F5344CB8AC3E}">
        <p14:creationId xmlns:p14="http://schemas.microsoft.com/office/powerpoint/2010/main" val="286064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comprehensive course overview where we explore building Retrieval-Augmented Generation agents using large language models. This session is brought to you by the NVIDIA team, focusing on state-of-the-art techniques and practical implementations.
</a:t>
            </a:r>
          </a:p>
        </p:txBody>
      </p:sp>
      <p:sp>
        <p:nvSpPr>
          <p:cNvPr id="4" name="Slide Number Placeholder 3"/>
          <p:cNvSpPr>
            <a:spLocks noGrp="1"/>
          </p:cNvSpPr>
          <p:nvPr>
            <p:ph type="sldNum" sz="quarter" idx="5"/>
          </p:nvPr>
        </p:nvSpPr>
        <p:spPr/>
        <p:txBody>
          <a:bodyPr/>
          <a:lstStyle/>
          <a:p>
            <a:fld id="{69B532C4-487A-49B1-BD8A-405E509F466B}" type="slidenum">
              <a:rPr lang="en-US" smtClean="0"/>
              <a:t>1</a:t>
            </a:fld>
            <a:endParaRPr lang="en-US"/>
          </a:p>
        </p:txBody>
      </p:sp>
    </p:spTree>
    <p:extLst>
      <p:ext uri="{BB962C8B-B14F-4D97-AF65-F5344CB8AC3E}">
        <p14:creationId xmlns:p14="http://schemas.microsoft.com/office/powerpoint/2010/main" val="232837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Large Language Models function as the generative component within RAG, synthesizing retrieved information to produce coherent and contextually relevant outputs.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10</a:t>
            </a:fld>
            <a:endParaRPr lang="en-US"/>
          </a:p>
        </p:txBody>
      </p:sp>
    </p:spTree>
    <p:extLst>
      <p:ext uri="{BB962C8B-B14F-4D97-AF65-F5344CB8AC3E}">
        <p14:creationId xmlns:p14="http://schemas.microsoft.com/office/powerpoint/2010/main" val="214245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hardware and software prerequisites essential for effective RAG agent development, focusing on NVIDIA GPUs, PyTorch, and Hugging Face frameworks.</a:t>
            </a:r>
          </a:p>
        </p:txBody>
      </p:sp>
      <p:sp>
        <p:nvSpPr>
          <p:cNvPr id="4" name="Slide Number Placeholder 3"/>
          <p:cNvSpPr>
            <a:spLocks noGrp="1"/>
          </p:cNvSpPr>
          <p:nvPr>
            <p:ph type="sldNum" sz="quarter" idx="5"/>
          </p:nvPr>
        </p:nvSpPr>
        <p:spPr/>
        <p:txBody>
          <a:bodyPr/>
          <a:lstStyle/>
          <a:p>
            <a:fld id="{69B532C4-487A-49B1-BD8A-405E509F466B}" type="slidenum">
              <a:rPr lang="en-US" smtClean="0"/>
              <a:t>11</a:t>
            </a:fld>
            <a:endParaRPr lang="en-US"/>
          </a:p>
        </p:txBody>
      </p:sp>
    </p:spTree>
    <p:extLst>
      <p:ext uri="{BB962C8B-B14F-4D97-AF65-F5344CB8AC3E}">
        <p14:creationId xmlns:p14="http://schemas.microsoft.com/office/powerpoint/2010/main" val="209194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High-performance NVIDIA GPUs are recommended to accelerate model training and inference, ensuring efficient processing of large-scale language models.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12</a:t>
            </a:fld>
            <a:endParaRPr lang="en-US"/>
          </a:p>
        </p:txBody>
      </p:sp>
    </p:spTree>
    <p:extLst>
      <p:ext uri="{BB962C8B-B14F-4D97-AF65-F5344CB8AC3E}">
        <p14:creationId xmlns:p14="http://schemas.microsoft.com/office/powerpoint/2010/main" val="1184049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PyTorch provides a flexible deep learning framework, while Hugging Face offers pre-trained models and tools that streamline RAG agent development.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13</a:t>
            </a:fld>
            <a:endParaRPr lang="en-US"/>
          </a:p>
        </p:txBody>
      </p:sp>
    </p:spTree>
    <p:extLst>
      <p:ext uri="{BB962C8B-B14F-4D97-AF65-F5344CB8AC3E}">
        <p14:creationId xmlns:p14="http://schemas.microsoft.com/office/powerpoint/2010/main" val="60024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Best practices include environment isolation, dependency management, and utilizing containerization to facilitate reproducible and scalable setups.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14</a:t>
            </a:fld>
            <a:endParaRPr lang="en-US"/>
          </a:p>
        </p:txBody>
      </p:sp>
    </p:spTree>
    <p:extLst>
      <p:ext uri="{BB962C8B-B14F-4D97-AF65-F5344CB8AC3E}">
        <p14:creationId xmlns:p14="http://schemas.microsoft.com/office/powerpoint/2010/main" val="173323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explore popular large language models, compare their architectures, and highlight their distinct strengths relevant to RAG applications.</a:t>
            </a:r>
          </a:p>
        </p:txBody>
      </p:sp>
      <p:sp>
        <p:nvSpPr>
          <p:cNvPr id="4" name="Slide Number Placeholder 3"/>
          <p:cNvSpPr>
            <a:spLocks noGrp="1"/>
          </p:cNvSpPr>
          <p:nvPr>
            <p:ph type="sldNum" sz="quarter" idx="5"/>
          </p:nvPr>
        </p:nvSpPr>
        <p:spPr/>
        <p:txBody>
          <a:bodyPr/>
          <a:lstStyle/>
          <a:p>
            <a:fld id="{69B532C4-487A-49B1-BD8A-405E509F466B}" type="slidenum">
              <a:rPr lang="en-US" smtClean="0"/>
              <a:t>15</a:t>
            </a:fld>
            <a:endParaRPr lang="en-US"/>
          </a:p>
        </p:txBody>
      </p:sp>
    </p:spTree>
    <p:extLst>
      <p:ext uri="{BB962C8B-B14F-4D97-AF65-F5344CB8AC3E}">
        <p14:creationId xmlns:p14="http://schemas.microsoft.com/office/powerpoint/2010/main" val="37797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review key LLMs such as BERT and RoBERTa, known for encoding tasks, T5 which unifies tasks in a text-to-text format, and Megatron-LM optimized for large-scale training.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16</a:t>
            </a:fld>
            <a:endParaRPr lang="en-US"/>
          </a:p>
        </p:txBody>
      </p:sp>
    </p:spTree>
    <p:extLst>
      <p:ext uri="{BB962C8B-B14F-4D97-AF65-F5344CB8AC3E}">
        <p14:creationId xmlns:p14="http://schemas.microsoft.com/office/powerpoint/2010/main" val="3523590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compares model architectures, focusing on encoder-only, decoder-only, and encoder-decoder designs and their suitability for various NLP tasks.</a:t>
            </a:r>
          </a:p>
        </p:txBody>
      </p:sp>
      <p:sp>
        <p:nvSpPr>
          <p:cNvPr id="4" name="Slide Number Placeholder 3"/>
          <p:cNvSpPr>
            <a:spLocks noGrp="1"/>
          </p:cNvSpPr>
          <p:nvPr>
            <p:ph type="sldNum" sz="quarter" idx="5"/>
          </p:nvPr>
        </p:nvSpPr>
        <p:spPr/>
        <p:txBody>
          <a:bodyPr/>
          <a:lstStyle/>
          <a:p>
            <a:fld id="{69B532C4-487A-49B1-BD8A-405E509F466B}" type="slidenum">
              <a:rPr lang="en-US" smtClean="0"/>
              <a:t>17</a:t>
            </a:fld>
            <a:endParaRPr lang="en-US"/>
          </a:p>
        </p:txBody>
      </p:sp>
    </p:spTree>
    <p:extLst>
      <p:ext uri="{BB962C8B-B14F-4D97-AF65-F5344CB8AC3E}">
        <p14:creationId xmlns:p14="http://schemas.microsoft.com/office/powerpoint/2010/main" val="53010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Each model offers unique advantages, such as BERT's contextual embeddings, T5's flexible text generation, and Megatron-LM's scalability for massive datasets.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18</a:t>
            </a:fld>
            <a:endParaRPr lang="en-US"/>
          </a:p>
        </p:txBody>
      </p:sp>
    </p:spTree>
    <p:extLst>
      <p:ext uri="{BB962C8B-B14F-4D97-AF65-F5344CB8AC3E}">
        <p14:creationId xmlns:p14="http://schemas.microsoft.com/office/powerpoint/2010/main" val="3506673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outline the architecture, workflow, and critical components necessary to build a basic Retrieval-Augmented Generation agent.</a:t>
            </a:r>
          </a:p>
        </p:txBody>
      </p:sp>
      <p:sp>
        <p:nvSpPr>
          <p:cNvPr id="4" name="Slide Number Placeholder 3"/>
          <p:cNvSpPr>
            <a:spLocks noGrp="1"/>
          </p:cNvSpPr>
          <p:nvPr>
            <p:ph type="sldNum" sz="quarter" idx="5"/>
          </p:nvPr>
        </p:nvSpPr>
        <p:spPr/>
        <p:txBody>
          <a:bodyPr/>
          <a:lstStyle/>
          <a:p>
            <a:fld id="{69B532C4-487A-49B1-BD8A-405E509F466B}" type="slidenum">
              <a:rPr lang="en-US" smtClean="0"/>
              <a:t>19</a:t>
            </a:fld>
            <a:endParaRPr lang="en-US"/>
          </a:p>
        </p:txBody>
      </p:sp>
    </p:spTree>
    <p:extLst>
      <p:ext uri="{BB962C8B-B14F-4D97-AF65-F5344CB8AC3E}">
        <p14:creationId xmlns:p14="http://schemas.microsoft.com/office/powerpoint/2010/main" val="63748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will cover key topics including RAG system fundamentals, environment setup, understanding large language models, building and improving RAG agents, grounding AI responses, veracity importance, and advanced topics in RAG techniques.</a:t>
            </a:r>
          </a:p>
        </p:txBody>
      </p:sp>
      <p:sp>
        <p:nvSpPr>
          <p:cNvPr id="4" name="Slide Number Placeholder 3"/>
          <p:cNvSpPr>
            <a:spLocks noGrp="1"/>
          </p:cNvSpPr>
          <p:nvPr>
            <p:ph type="sldNum" sz="quarter" idx="5"/>
          </p:nvPr>
        </p:nvSpPr>
        <p:spPr/>
        <p:txBody>
          <a:bodyPr/>
          <a:lstStyle/>
          <a:p>
            <a:fld id="{69B532C4-487A-49B1-BD8A-405E509F466B}" type="slidenum">
              <a:rPr lang="en-US" smtClean="0"/>
              <a:t>2</a:t>
            </a:fld>
            <a:endParaRPr lang="en-US"/>
          </a:p>
        </p:txBody>
      </p:sp>
    </p:spTree>
    <p:extLst>
      <p:ext uri="{BB962C8B-B14F-4D97-AF65-F5344CB8AC3E}">
        <p14:creationId xmlns:p14="http://schemas.microsoft.com/office/powerpoint/2010/main" val="285160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architecture integrates a retrieval module that fetches relevant documents and a generative module that conditions output on retrieved data.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20</a:t>
            </a:fld>
            <a:endParaRPr lang="en-US"/>
          </a:p>
        </p:txBody>
      </p:sp>
    </p:spTree>
    <p:extLst>
      <p:ext uri="{BB962C8B-B14F-4D97-AF65-F5344CB8AC3E}">
        <p14:creationId xmlns:p14="http://schemas.microsoft.com/office/powerpoint/2010/main" val="166027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Step-by-step processes include query processing, document retrieval, contextual generation, and output delivery to the user.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21</a:t>
            </a:fld>
            <a:endParaRPr lang="en-US"/>
          </a:p>
        </p:txBody>
      </p:sp>
    </p:spTree>
    <p:extLst>
      <p:ext uri="{BB962C8B-B14F-4D97-AF65-F5344CB8AC3E}">
        <p14:creationId xmlns:p14="http://schemas.microsoft.com/office/powerpoint/2010/main" val="4179013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Key components are the retriever, generator, index database, and response synthesizer working cohesively to produce enhanced outputs.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22</a:t>
            </a:fld>
            <a:endParaRPr lang="en-US"/>
          </a:p>
        </p:txBody>
      </p:sp>
    </p:spTree>
    <p:extLst>
      <p:ext uri="{BB962C8B-B14F-4D97-AF65-F5344CB8AC3E}">
        <p14:creationId xmlns:p14="http://schemas.microsoft.com/office/powerpoint/2010/main" val="2216384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discusses techniques to enhance the retrieval stage of RAG agents, improving relevance and efficiency.</a:t>
            </a:r>
          </a:p>
        </p:txBody>
      </p:sp>
      <p:sp>
        <p:nvSpPr>
          <p:cNvPr id="4" name="Slide Number Placeholder 3"/>
          <p:cNvSpPr>
            <a:spLocks noGrp="1"/>
          </p:cNvSpPr>
          <p:nvPr>
            <p:ph type="sldNum" sz="quarter" idx="5"/>
          </p:nvPr>
        </p:nvSpPr>
        <p:spPr/>
        <p:txBody>
          <a:bodyPr/>
          <a:lstStyle/>
          <a:p>
            <a:fld id="{69B532C4-487A-49B1-BD8A-405E509F466B}" type="slidenum">
              <a:rPr lang="en-US" smtClean="0"/>
              <a:t>23</a:t>
            </a:fld>
            <a:endParaRPr lang="en-US"/>
          </a:p>
        </p:txBody>
      </p:sp>
    </p:spTree>
    <p:extLst>
      <p:ext uri="{BB962C8B-B14F-4D97-AF65-F5344CB8AC3E}">
        <p14:creationId xmlns:p14="http://schemas.microsoft.com/office/powerpoint/2010/main" val="165526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Techniques such as query expansion, paraphrasing, and relevance feedback help refine queries to retrieve better documents.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24</a:t>
            </a:fld>
            <a:endParaRPr lang="en-US"/>
          </a:p>
        </p:txBody>
      </p:sp>
    </p:spTree>
    <p:extLst>
      <p:ext uri="{BB962C8B-B14F-4D97-AF65-F5344CB8AC3E}">
        <p14:creationId xmlns:p14="http://schemas.microsoft.com/office/powerpoint/2010/main" val="1683683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Implementing effective ranking algorithms and caching frequent queries accelerate retrieval and improve response quality.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25</a:t>
            </a:fld>
            <a:endParaRPr lang="en-US"/>
          </a:p>
        </p:txBody>
      </p:sp>
    </p:spTree>
    <p:extLst>
      <p:ext uri="{BB962C8B-B14F-4D97-AF65-F5344CB8AC3E}">
        <p14:creationId xmlns:p14="http://schemas.microsoft.com/office/powerpoint/2010/main" val="1864505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Combining semantic search with traditional keyword matching and leveraging user interaction data can significantly enhance accuracy.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26</a:t>
            </a:fld>
            <a:endParaRPr lang="en-US"/>
          </a:p>
        </p:txBody>
      </p:sp>
    </p:spTree>
    <p:extLst>
      <p:ext uri="{BB962C8B-B14F-4D97-AF65-F5344CB8AC3E}">
        <p14:creationId xmlns:p14="http://schemas.microsoft.com/office/powerpoint/2010/main" val="208243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explore advanced generation techniques such as beam search and sampling methods to improve the quality and coherence of outputs.</a:t>
            </a:r>
          </a:p>
        </p:txBody>
      </p:sp>
      <p:sp>
        <p:nvSpPr>
          <p:cNvPr id="4" name="Slide Number Placeholder 3"/>
          <p:cNvSpPr>
            <a:spLocks noGrp="1"/>
          </p:cNvSpPr>
          <p:nvPr>
            <p:ph type="sldNum" sz="quarter" idx="5"/>
          </p:nvPr>
        </p:nvSpPr>
        <p:spPr/>
        <p:txBody>
          <a:bodyPr/>
          <a:lstStyle/>
          <a:p>
            <a:fld id="{69B532C4-487A-49B1-BD8A-405E509F466B}" type="slidenum">
              <a:rPr lang="en-US" smtClean="0"/>
              <a:t>27</a:t>
            </a:fld>
            <a:endParaRPr lang="en-US"/>
          </a:p>
        </p:txBody>
      </p:sp>
    </p:spTree>
    <p:extLst>
      <p:ext uri="{BB962C8B-B14F-4D97-AF65-F5344CB8AC3E}">
        <p14:creationId xmlns:p14="http://schemas.microsoft.com/office/powerpoint/2010/main" val="4059365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Beam search explores multiple candidate sequences in parallel, balancing exploration and exploitation to generate optimal text.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28</a:t>
            </a:fld>
            <a:endParaRPr lang="en-US"/>
          </a:p>
        </p:txBody>
      </p:sp>
    </p:spTree>
    <p:extLst>
      <p:ext uri="{BB962C8B-B14F-4D97-AF65-F5344CB8AC3E}">
        <p14:creationId xmlns:p14="http://schemas.microsoft.com/office/powerpoint/2010/main" val="1737080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Sampling methods like nucleus (top-p) and top-k introduce controlled randomness, enabling more diverse and natural generated text.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29</a:t>
            </a:fld>
            <a:endParaRPr lang="en-US"/>
          </a:p>
        </p:txBody>
      </p:sp>
    </p:spTree>
    <p:extLst>
      <p:ext uri="{BB962C8B-B14F-4D97-AF65-F5344CB8AC3E}">
        <p14:creationId xmlns:p14="http://schemas.microsoft.com/office/powerpoint/2010/main" val="76652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begin by presenting the course name along with NVIDIA branding to establish the course's identity. The slide incorporates an AI-themed visual and a modern, clean design to set the tone for the learning experience.</a:t>
            </a:r>
          </a:p>
        </p:txBody>
      </p:sp>
      <p:sp>
        <p:nvSpPr>
          <p:cNvPr id="4" name="Slide Number Placeholder 3"/>
          <p:cNvSpPr>
            <a:spLocks noGrp="1"/>
          </p:cNvSpPr>
          <p:nvPr>
            <p:ph type="sldNum" sz="quarter" idx="5"/>
          </p:nvPr>
        </p:nvSpPr>
        <p:spPr/>
        <p:txBody>
          <a:bodyPr/>
          <a:lstStyle/>
          <a:p>
            <a:fld id="{69B532C4-487A-49B1-BD8A-405E509F466B}" type="slidenum">
              <a:rPr lang="en-US" smtClean="0"/>
              <a:t>3</a:t>
            </a:fld>
            <a:endParaRPr lang="en-US"/>
          </a:p>
        </p:txBody>
      </p:sp>
    </p:spTree>
    <p:extLst>
      <p:ext uri="{BB962C8B-B14F-4D97-AF65-F5344CB8AC3E}">
        <p14:creationId xmlns:p14="http://schemas.microsoft.com/office/powerpoint/2010/main" val="423247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Combining generation techniques with context awareness ensures responses are fluent, relevant, and logically consistent.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30</a:t>
            </a:fld>
            <a:endParaRPr lang="en-US"/>
          </a:p>
        </p:txBody>
      </p:sp>
    </p:spTree>
    <p:extLst>
      <p:ext uri="{BB962C8B-B14F-4D97-AF65-F5344CB8AC3E}">
        <p14:creationId xmlns:p14="http://schemas.microsoft.com/office/powerpoint/2010/main" val="61051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integrating external knowledge sources and commonsense reasoning to ground AI-generated responses robustly.</a:t>
            </a:r>
          </a:p>
        </p:txBody>
      </p:sp>
      <p:sp>
        <p:nvSpPr>
          <p:cNvPr id="4" name="Slide Number Placeholder 3"/>
          <p:cNvSpPr>
            <a:spLocks noGrp="1"/>
          </p:cNvSpPr>
          <p:nvPr>
            <p:ph type="sldNum" sz="quarter" idx="5"/>
          </p:nvPr>
        </p:nvSpPr>
        <p:spPr/>
        <p:txBody>
          <a:bodyPr/>
          <a:lstStyle/>
          <a:p>
            <a:fld id="{69B532C4-487A-49B1-BD8A-405E509F466B}" type="slidenum">
              <a:rPr lang="en-US" smtClean="0"/>
              <a:t>31</a:t>
            </a:fld>
            <a:endParaRPr lang="en-US"/>
          </a:p>
        </p:txBody>
      </p:sp>
    </p:spTree>
    <p:extLst>
      <p:ext uri="{BB962C8B-B14F-4D97-AF65-F5344CB8AC3E}">
        <p14:creationId xmlns:p14="http://schemas.microsoft.com/office/powerpoint/2010/main" val="1647194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Linking AI agents to structured knowledge bases and databases provides factual support and enriches response content.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32</a:t>
            </a:fld>
            <a:endParaRPr lang="en-US"/>
          </a:p>
        </p:txBody>
      </p:sp>
    </p:spTree>
    <p:extLst>
      <p:ext uri="{BB962C8B-B14F-4D97-AF65-F5344CB8AC3E}">
        <p14:creationId xmlns:p14="http://schemas.microsoft.com/office/powerpoint/2010/main" val="18929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Incorporating commonsense reasoning models helps AI understand implicit context and produce sensible outputs.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33</a:t>
            </a:fld>
            <a:endParaRPr lang="en-US"/>
          </a:p>
        </p:txBody>
      </p:sp>
    </p:spTree>
    <p:extLst>
      <p:ext uri="{BB962C8B-B14F-4D97-AF65-F5344CB8AC3E}">
        <p14:creationId xmlns:p14="http://schemas.microsoft.com/office/powerpoint/2010/main" val="3432194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Methods such as cross-verification and real-time data incorporation improve the reliability and factual accuracy of responses.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34</a:t>
            </a:fld>
            <a:endParaRPr lang="en-US"/>
          </a:p>
        </p:txBody>
      </p:sp>
    </p:spTree>
    <p:extLst>
      <p:ext uri="{BB962C8B-B14F-4D97-AF65-F5344CB8AC3E}">
        <p14:creationId xmlns:p14="http://schemas.microsoft.com/office/powerpoint/2010/main" val="177181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emphasize the critical importance of maintaining truthful and coherent AI responses, with mechanisms to verify and promote veracity.</a:t>
            </a:r>
          </a:p>
        </p:txBody>
      </p:sp>
      <p:sp>
        <p:nvSpPr>
          <p:cNvPr id="4" name="Slide Number Placeholder 3"/>
          <p:cNvSpPr>
            <a:spLocks noGrp="1"/>
          </p:cNvSpPr>
          <p:nvPr>
            <p:ph type="sldNum" sz="quarter" idx="5"/>
          </p:nvPr>
        </p:nvSpPr>
        <p:spPr/>
        <p:txBody>
          <a:bodyPr/>
          <a:lstStyle/>
          <a:p>
            <a:fld id="{69B532C4-487A-49B1-BD8A-405E509F466B}" type="slidenum">
              <a:rPr lang="en-US" smtClean="0"/>
              <a:t>35</a:t>
            </a:fld>
            <a:endParaRPr lang="en-US"/>
          </a:p>
        </p:txBody>
      </p:sp>
    </p:spTree>
    <p:extLst>
      <p:ext uri="{BB962C8B-B14F-4D97-AF65-F5344CB8AC3E}">
        <p14:creationId xmlns:p14="http://schemas.microsoft.com/office/powerpoint/2010/main" val="161019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Maintaining logical consistency and avoiding contradictory information increases trust and usability of AI-generated text.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36</a:t>
            </a:fld>
            <a:endParaRPr lang="en-US"/>
          </a:p>
        </p:txBody>
      </p:sp>
    </p:spTree>
    <p:extLst>
      <p:ext uri="{BB962C8B-B14F-4D97-AF65-F5344CB8AC3E}">
        <p14:creationId xmlns:p14="http://schemas.microsoft.com/office/powerpoint/2010/main" val="3141178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Strategies such as grounding in factual data and model calibration help promote truthful AI outputs.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37</a:t>
            </a:fld>
            <a:endParaRPr lang="en-US"/>
          </a:p>
        </p:txBody>
      </p:sp>
    </p:spTree>
    <p:extLst>
      <p:ext uri="{BB962C8B-B14F-4D97-AF65-F5344CB8AC3E}">
        <p14:creationId xmlns:p14="http://schemas.microsoft.com/office/powerpoint/2010/main" val="3583976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Automated tools and human-in-the-loop approaches can be used to verify the truthfulness of generated content.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38</a:t>
            </a:fld>
            <a:endParaRPr lang="en-US"/>
          </a:p>
        </p:txBody>
      </p:sp>
    </p:spTree>
    <p:extLst>
      <p:ext uri="{BB962C8B-B14F-4D97-AF65-F5344CB8AC3E}">
        <p14:creationId xmlns:p14="http://schemas.microsoft.com/office/powerpoint/2010/main" val="343010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final section explores advanced techniques including multi-turn dialogue handling, active learning, and reinforcement learning to adapt RAG agents.</a:t>
            </a:r>
          </a:p>
        </p:txBody>
      </p:sp>
      <p:sp>
        <p:nvSpPr>
          <p:cNvPr id="4" name="Slide Number Placeholder 3"/>
          <p:cNvSpPr>
            <a:spLocks noGrp="1"/>
          </p:cNvSpPr>
          <p:nvPr>
            <p:ph type="sldNum" sz="quarter" idx="5"/>
          </p:nvPr>
        </p:nvSpPr>
        <p:spPr/>
        <p:txBody>
          <a:bodyPr/>
          <a:lstStyle/>
          <a:p>
            <a:fld id="{69B532C4-487A-49B1-BD8A-405E509F466B}" type="slidenum">
              <a:rPr lang="en-US" smtClean="0"/>
              <a:t>39</a:t>
            </a:fld>
            <a:endParaRPr lang="en-US"/>
          </a:p>
        </p:txBody>
      </p:sp>
    </p:spTree>
    <p:extLst>
      <p:ext uri="{BB962C8B-B14F-4D97-AF65-F5344CB8AC3E}">
        <p14:creationId xmlns:p14="http://schemas.microsoft.com/office/powerpoint/2010/main" val="138722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content highlights the official course title and showcases NVIDIA's branding elements, reinforcing credibility and professionalism throughout the presentation.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4</a:t>
            </a:fld>
            <a:endParaRPr lang="en-US"/>
          </a:p>
        </p:txBody>
      </p:sp>
    </p:spTree>
    <p:extLst>
      <p:ext uri="{BB962C8B-B14F-4D97-AF65-F5344CB8AC3E}">
        <p14:creationId xmlns:p14="http://schemas.microsoft.com/office/powerpoint/2010/main" val="4293161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Techniques to manage context and state across multiple conversational turns improve interaction quality and user experience.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40</a:t>
            </a:fld>
            <a:endParaRPr lang="en-US"/>
          </a:p>
        </p:txBody>
      </p:sp>
    </p:spTree>
    <p:extLst>
      <p:ext uri="{BB962C8B-B14F-4D97-AF65-F5344CB8AC3E}">
        <p14:creationId xmlns:p14="http://schemas.microsoft.com/office/powerpoint/2010/main" val="2803608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Active learning allows models to selectively query for annotations, enhancing performance while reducing labeling costs.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41</a:t>
            </a:fld>
            <a:endParaRPr lang="en-US"/>
          </a:p>
        </p:txBody>
      </p:sp>
    </p:spTree>
    <p:extLst>
      <p:ext uri="{BB962C8B-B14F-4D97-AF65-F5344CB8AC3E}">
        <p14:creationId xmlns:p14="http://schemas.microsoft.com/office/powerpoint/2010/main" val="2485121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Reinforcement learning techniques enable RAG agents to adapt dynamically based on feedback, optimizing long-term performance.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42</a:t>
            </a:fld>
            <a:endParaRPr lang="en-US"/>
          </a:p>
        </p:txBody>
      </p:sp>
    </p:spTree>
    <p:extLst>
      <p:ext uri="{BB962C8B-B14F-4D97-AF65-F5344CB8AC3E}">
        <p14:creationId xmlns:p14="http://schemas.microsoft.com/office/powerpoint/2010/main" val="1126018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provides a structured pathway to build and enhance RAG agents leveraging large language models. With NVIDIA hardware and modern frameworks, learners are equipped to develop cutting-edge AI applications that integrate retrieval and generation effectively.</a:t>
            </a:r>
          </a:p>
        </p:txBody>
      </p:sp>
      <p:sp>
        <p:nvSpPr>
          <p:cNvPr id="4" name="Slide Number Placeholder 3"/>
          <p:cNvSpPr>
            <a:spLocks noGrp="1"/>
          </p:cNvSpPr>
          <p:nvPr>
            <p:ph type="sldNum" sz="quarter" idx="5"/>
          </p:nvPr>
        </p:nvSpPr>
        <p:spPr/>
        <p:txBody>
          <a:bodyPr/>
          <a:lstStyle/>
          <a:p>
            <a:fld id="{69B532C4-487A-49B1-BD8A-405E509F466B}" type="slidenum">
              <a:rPr lang="en-US" smtClean="0"/>
              <a:t>43</a:t>
            </a:fld>
            <a:endParaRPr lang="en-US"/>
          </a:p>
        </p:txBody>
      </p:sp>
    </p:spTree>
    <p:extLst>
      <p:ext uri="{BB962C8B-B14F-4D97-AF65-F5344CB8AC3E}">
        <p14:creationId xmlns:p14="http://schemas.microsoft.com/office/powerpoint/2010/main" val="1494201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AI-inspired visual element is used to engage the audience and reflect the course's focus on artificial intelligence and machine learning technologies.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5</a:t>
            </a:fld>
            <a:endParaRPr lang="en-US"/>
          </a:p>
        </p:txBody>
      </p:sp>
    </p:spTree>
    <p:extLst>
      <p:ext uri="{BB962C8B-B14F-4D97-AF65-F5344CB8AC3E}">
        <p14:creationId xmlns:p14="http://schemas.microsoft.com/office/powerpoint/2010/main" val="425415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slide design emphasizes clarity and simplicity, using clean lines and spacing to maintain an organized and visually appealing layout.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6</a:t>
            </a:fld>
            <a:endParaRPr lang="en-US"/>
          </a:p>
        </p:txBody>
      </p:sp>
    </p:spTree>
    <p:extLst>
      <p:ext uri="{BB962C8B-B14F-4D97-AF65-F5344CB8AC3E}">
        <p14:creationId xmlns:p14="http://schemas.microsoft.com/office/powerpoint/2010/main" val="301792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the concept of Retrieval-Augmented Generation systems, discussing their definition, benefits, and the crucial role of large language models in their operation.</a:t>
            </a:r>
          </a:p>
        </p:txBody>
      </p:sp>
      <p:sp>
        <p:nvSpPr>
          <p:cNvPr id="4" name="Slide Number Placeholder 3"/>
          <p:cNvSpPr>
            <a:spLocks noGrp="1"/>
          </p:cNvSpPr>
          <p:nvPr>
            <p:ph type="sldNum" sz="quarter" idx="5"/>
          </p:nvPr>
        </p:nvSpPr>
        <p:spPr/>
        <p:txBody>
          <a:bodyPr/>
          <a:lstStyle/>
          <a:p>
            <a:fld id="{69B532C4-487A-49B1-BD8A-405E509F466B}" type="slidenum">
              <a:rPr lang="en-US" smtClean="0"/>
              <a:t>7</a:t>
            </a:fld>
            <a:endParaRPr lang="en-US"/>
          </a:p>
        </p:txBody>
      </p:sp>
    </p:spTree>
    <p:extLst>
      <p:ext uri="{BB962C8B-B14F-4D97-AF65-F5344CB8AC3E}">
        <p14:creationId xmlns:p14="http://schemas.microsoft.com/office/powerpoint/2010/main" val="89749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RAG combines information retrieval techniques with generative language models to enhance response quality by leveraging external knowledge sources during generation.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8</a:t>
            </a:fld>
            <a:endParaRPr lang="en-US"/>
          </a:p>
        </p:txBody>
      </p:sp>
    </p:spTree>
    <p:extLst>
      <p:ext uri="{BB962C8B-B14F-4D97-AF65-F5344CB8AC3E}">
        <p14:creationId xmlns:p14="http://schemas.microsoft.com/office/powerpoint/2010/main" val="2727796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RAG systems offer improved factual accuracy, up-to-date information access, and dynamic generation capabilities by integrating retrieval with generation processes.
Image source: Microsoft 365 content library
</a:t>
            </a:r>
          </a:p>
        </p:txBody>
      </p:sp>
      <p:sp>
        <p:nvSpPr>
          <p:cNvPr id="4" name="Slide Number Placeholder 3"/>
          <p:cNvSpPr>
            <a:spLocks noGrp="1"/>
          </p:cNvSpPr>
          <p:nvPr>
            <p:ph type="sldNum" sz="quarter" idx="5"/>
          </p:nvPr>
        </p:nvSpPr>
        <p:spPr/>
        <p:txBody>
          <a:bodyPr/>
          <a:lstStyle/>
          <a:p>
            <a:fld id="{69B532C4-487A-49B1-BD8A-405E509F466B}" type="slidenum">
              <a:rPr lang="en-US" smtClean="0"/>
              <a:t>9</a:t>
            </a:fld>
            <a:endParaRPr lang="en-US"/>
          </a:p>
        </p:txBody>
      </p:sp>
    </p:spTree>
    <p:extLst>
      <p:ext uri="{BB962C8B-B14F-4D97-AF65-F5344CB8AC3E}">
        <p14:creationId xmlns:p14="http://schemas.microsoft.com/office/powerpoint/2010/main" val="330631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429639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2117755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100007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1152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55671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7381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906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9456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5671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04594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6847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61892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8365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11/8/2025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1488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93522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11/8/2025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11075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33278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308125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13735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81581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07476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66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3090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55921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69751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2742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33957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9341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58244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17354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25756"/>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8920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8837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51184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293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8641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807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64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093598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31199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4613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11/8/2025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50277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11/8/2025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990311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11/8/2025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68163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659602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938976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9188862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385050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505819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8557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44760040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91023958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8686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BDF1-9EC1-9F72-210A-9FED8F110B79}"/>
              </a:ext>
            </a:extLst>
          </p:cNvPr>
          <p:cNvSpPr>
            <a:spLocks noGrp="1"/>
          </p:cNvSpPr>
          <p:nvPr>
            <p:ph type="ctrTitle"/>
          </p:nvPr>
        </p:nvSpPr>
        <p:spPr>
          <a:xfrm>
            <a:off x="429768" y="438912"/>
            <a:ext cx="9317736" cy="4453128"/>
          </a:xfrm>
        </p:spPr>
        <p:txBody>
          <a:bodyPr anchor="t">
            <a:normAutofit/>
          </a:bodyPr>
          <a:lstStyle/>
          <a:p>
            <a:r>
              <a:rPr lang="en-US" sz="5300"/>
              <a:t>Building Retrieval-Augmented Generation (RAG) Agents with Large Language Models (LLMs) – Course Overview by NVIDIA Team</a:t>
            </a:r>
          </a:p>
        </p:txBody>
      </p:sp>
      <p:sp>
        <p:nvSpPr>
          <p:cNvPr id="3" name="Subtitle 2">
            <a:extLst>
              <a:ext uri="{FF2B5EF4-FFF2-40B4-BE49-F238E27FC236}">
                <a16:creationId xmlns:a16="http://schemas.microsoft.com/office/drawing/2014/main" id="{8CC1ABCE-09EE-1CB0-ED4F-FCF9DB30EF48}"/>
              </a:ext>
            </a:extLst>
          </p:cNvPr>
          <p:cNvSpPr>
            <a:spLocks noGrp="1"/>
          </p:cNvSpPr>
          <p:nvPr>
            <p:ph type="subTitle" idx="1"/>
          </p:nvPr>
        </p:nvSpPr>
        <p:spPr>
          <a:xfrm>
            <a:off x="429768" y="4965192"/>
            <a:ext cx="5431536" cy="1289304"/>
          </a:xfrm>
        </p:spPr>
        <p:txBody>
          <a:bodyPr anchor="b">
            <a:normAutofit/>
          </a:bodyPr>
          <a:lstStyle/>
          <a:p>
            <a:r>
              <a:rPr lang="en-US"/>
              <a:t>Explore cutting-edge AI techniques and practical applications</a:t>
            </a:r>
          </a:p>
        </p:txBody>
      </p:sp>
    </p:spTree>
    <p:extLst>
      <p:ext uri="{BB962C8B-B14F-4D97-AF65-F5344CB8AC3E}">
        <p14:creationId xmlns:p14="http://schemas.microsoft.com/office/powerpoint/2010/main" val="174879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3B5E-E274-A51E-61A0-90C5B4B78DDC}"/>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Role of LLMs in RAG</a:t>
            </a:r>
          </a:p>
        </p:txBody>
      </p:sp>
      <p:sp>
        <p:nvSpPr>
          <p:cNvPr id="5" name="TextBox 4">
            <a:extLst>
              <a:ext uri="{FF2B5EF4-FFF2-40B4-BE49-F238E27FC236}">
                <a16:creationId xmlns:a16="http://schemas.microsoft.com/office/drawing/2014/main" id="{1A16267D-A010-410A-A927-120298249D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Generative Component</a:t>
            </a:r>
          </a:p>
          <a:p>
            <a:pPr marL="0" lvl="1" indent="0">
              <a:spcBef>
                <a:spcPts val="1000"/>
              </a:spcBef>
              <a:spcAft>
                <a:spcPts val="600"/>
              </a:spcAft>
              <a:buNone/>
            </a:pPr>
            <a:r>
              <a:rPr lang="en-US" sz="1400"/>
              <a:t>Large Language Models generate coherent and contextually relevant outputs based on retrieved data in RAG systems.</a:t>
            </a:r>
          </a:p>
          <a:p>
            <a:pPr marL="0" indent="0">
              <a:spcBef>
                <a:spcPts val="2500"/>
              </a:spcBef>
              <a:spcAft>
                <a:spcPts val="600"/>
              </a:spcAft>
              <a:buNone/>
            </a:pPr>
            <a:r>
              <a:rPr lang="en-US" sz="1400" b="1"/>
              <a:t>Information Synthesis</a:t>
            </a:r>
          </a:p>
          <a:p>
            <a:pPr marL="0" lvl="1" indent="0">
              <a:spcBef>
                <a:spcPts val="1000"/>
              </a:spcBef>
              <a:spcAft>
                <a:spcPts val="600"/>
              </a:spcAft>
              <a:buNone/>
            </a:pPr>
            <a:r>
              <a:rPr lang="en-US" sz="1400"/>
              <a:t>LLMs synthesize retrieved information to create meaningful and accurate responses in retrieval-augmented generation.</a:t>
            </a:r>
          </a:p>
        </p:txBody>
      </p:sp>
      <p:pic>
        <p:nvPicPr>
          <p:cNvPr id="4" name="Content Placeholder 3" descr="Artificial intelligence symbol on blue binary code on dark background.">
            <a:extLst>
              <a:ext uri="{FF2B5EF4-FFF2-40B4-BE49-F238E27FC236}">
                <a16:creationId xmlns:a16="http://schemas.microsoft.com/office/drawing/2014/main" id="{4B0DE810-79DE-457E-B145-EEF646430B0A}"/>
              </a:ext>
            </a:extLst>
          </p:cNvPr>
          <p:cNvPicPr>
            <a:picLocks noGrp="1" noChangeAspect="1"/>
          </p:cNvPicPr>
          <p:nvPr>
            <p:ph type="pic" sz="quarter" idx="13"/>
          </p:nvPr>
        </p:nvPicPr>
        <p:blipFill>
          <a:blip r:embed="rId3"/>
          <a:srcRect l="23482" r="27898" b="1"/>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52659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61E5-DC9F-858F-CECE-0447956CBAE3}"/>
              </a:ext>
            </a:extLst>
          </p:cNvPr>
          <p:cNvSpPr>
            <a:spLocks noGrp="1"/>
          </p:cNvSpPr>
          <p:nvPr>
            <p:ph type="title"/>
          </p:nvPr>
        </p:nvSpPr>
        <p:spPr>
          <a:xfrm>
            <a:off x="429768" y="1810512"/>
            <a:ext cx="7772400" cy="4562856"/>
          </a:xfrm>
        </p:spPr>
        <p:txBody>
          <a:bodyPr anchor="b">
            <a:normAutofit/>
          </a:bodyPr>
          <a:lstStyle/>
          <a:p>
            <a:r>
              <a:rPr lang="en-US"/>
              <a:t>Slide 3: Preparing the Environment</a:t>
            </a:r>
          </a:p>
        </p:txBody>
      </p:sp>
      <p:sp>
        <p:nvSpPr>
          <p:cNvPr id="7" name="Text Placeholder 2">
            <a:extLst>
              <a:ext uri="{FF2B5EF4-FFF2-40B4-BE49-F238E27FC236}">
                <a16:creationId xmlns:a16="http://schemas.microsoft.com/office/drawing/2014/main" id="{1186DA87-6A33-2668-8D11-9033225CF30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14970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4275-6911-AC4C-1933-CA45CA5F1296}"/>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NVIDIA GPU Hardware Requirements</a:t>
            </a:r>
          </a:p>
        </p:txBody>
      </p:sp>
      <p:sp>
        <p:nvSpPr>
          <p:cNvPr id="5" name="TextBox 4">
            <a:extLst>
              <a:ext uri="{FF2B5EF4-FFF2-40B4-BE49-F238E27FC236}">
                <a16:creationId xmlns:a16="http://schemas.microsoft.com/office/drawing/2014/main" id="{85DDE3B6-0D87-45C9-A963-40CE95EEA3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GPU Acceleration Benefits</a:t>
            </a:r>
          </a:p>
          <a:p>
            <a:pPr marL="0" lvl="1" indent="0">
              <a:spcBef>
                <a:spcPts val="1000"/>
              </a:spcBef>
              <a:spcAft>
                <a:spcPts val="600"/>
              </a:spcAft>
              <a:buFont typeface="Arial" panose="020B0604020202020204" pitchFamily="34" charset="0"/>
              <a:buNone/>
            </a:pPr>
            <a:r>
              <a:rPr lang="en-US" sz="1400"/>
              <a:t>Using high-performance NVIDIA GPUs significantly speeds up training and inference of large-scale language models.</a:t>
            </a:r>
          </a:p>
          <a:p>
            <a:pPr marL="0" indent="0">
              <a:spcBef>
                <a:spcPts val="2500"/>
              </a:spcBef>
              <a:spcAft>
                <a:spcPts val="600"/>
              </a:spcAft>
              <a:buFont typeface="Arial" panose="020B0604020202020204" pitchFamily="34" charset="0"/>
              <a:buNone/>
            </a:pPr>
            <a:r>
              <a:rPr lang="en-US" sz="1400" b="1"/>
              <a:t>Efficiency in Processing</a:t>
            </a:r>
          </a:p>
          <a:p>
            <a:pPr marL="0" lvl="1" indent="0">
              <a:spcBef>
                <a:spcPts val="1000"/>
              </a:spcBef>
              <a:spcAft>
                <a:spcPts val="600"/>
              </a:spcAft>
              <a:buFont typeface="Arial" panose="020B0604020202020204" pitchFamily="34" charset="0"/>
              <a:buNone/>
            </a:pPr>
            <a:r>
              <a:rPr lang="en-US" sz="1400"/>
              <a:t>NVIDIA GPUs ensure efficient handling of complex computations involved in model training and inference.</a:t>
            </a:r>
          </a:p>
        </p:txBody>
      </p:sp>
      <p:pic>
        <p:nvPicPr>
          <p:cNvPr id="4" name="Content Placeholder 3" descr="Close up photo of graphic card">
            <a:extLst>
              <a:ext uri="{FF2B5EF4-FFF2-40B4-BE49-F238E27FC236}">
                <a16:creationId xmlns:a16="http://schemas.microsoft.com/office/drawing/2014/main" id="{2F844291-83A0-43A2-8178-0ECEC29688F1}"/>
              </a:ext>
            </a:extLst>
          </p:cNvPr>
          <p:cNvPicPr>
            <a:picLocks noGrp="1" noChangeAspect="1"/>
          </p:cNvPicPr>
          <p:nvPr>
            <p:ph type="pic" sz="quarter" idx="13"/>
          </p:nvPr>
        </p:nvPicPr>
        <p:blipFill>
          <a:blip r:embed="rId3"/>
          <a:srcRect r="33907"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38833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B968-35F1-119A-8F25-45CE16F7353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Recommended Software: PyTorch, Hugging Face</a:t>
            </a:r>
          </a:p>
        </p:txBody>
      </p:sp>
      <p:pic>
        <p:nvPicPr>
          <p:cNvPr id="4" name="Content Placeholder 3" descr="E-Learning presentation and infographics. Close-up shot on LCD screen.">
            <a:extLst>
              <a:ext uri="{FF2B5EF4-FFF2-40B4-BE49-F238E27FC236}">
                <a16:creationId xmlns:a16="http://schemas.microsoft.com/office/drawing/2014/main" id="{9280E61E-5CB0-40A7-9FA4-88F1C4781A1E}"/>
              </a:ext>
            </a:extLst>
          </p:cNvPr>
          <p:cNvPicPr>
            <a:picLocks noGrp="1" noChangeAspect="1"/>
          </p:cNvPicPr>
          <p:nvPr>
            <p:ph type="pic" sz="quarter" idx="13"/>
          </p:nvPr>
        </p:nvPicPr>
        <p:blipFill>
          <a:blip r:embed="rId3"/>
          <a:srcRect l="14568" r="5497"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265EE56-BE82-4418-91FD-920D51FA9A0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PyTorch Framework</a:t>
            </a:r>
          </a:p>
          <a:p>
            <a:pPr marL="0" lvl="1" indent="0">
              <a:spcBef>
                <a:spcPts val="1000"/>
              </a:spcBef>
              <a:spcAft>
                <a:spcPts val="600"/>
              </a:spcAft>
              <a:buNone/>
            </a:pPr>
            <a:r>
              <a:rPr lang="en-US" sz="1400"/>
              <a:t>PyTorch offers a flexible and dynamic deep learning framework for building AI models efficiently.</a:t>
            </a:r>
          </a:p>
          <a:p>
            <a:pPr marL="0" indent="0">
              <a:spcBef>
                <a:spcPts val="2500"/>
              </a:spcBef>
              <a:spcAft>
                <a:spcPts val="600"/>
              </a:spcAft>
              <a:buNone/>
            </a:pPr>
            <a:r>
              <a:rPr lang="en-US" sz="1400" b="1"/>
              <a:t>Hugging Face Tools</a:t>
            </a:r>
          </a:p>
          <a:p>
            <a:pPr marL="0" lvl="1" indent="0">
              <a:spcBef>
                <a:spcPts val="1000"/>
              </a:spcBef>
              <a:spcAft>
                <a:spcPts val="600"/>
              </a:spcAft>
              <a:buNone/>
            </a:pPr>
            <a:r>
              <a:rPr lang="en-US" sz="1400"/>
              <a:t>Hugging Face provides pre-trained models and tools to simplify and accelerate RAG agent creation.</a:t>
            </a:r>
          </a:p>
        </p:txBody>
      </p:sp>
    </p:spTree>
    <p:extLst>
      <p:ext uri="{BB962C8B-B14F-4D97-AF65-F5344CB8AC3E}">
        <p14:creationId xmlns:p14="http://schemas.microsoft.com/office/powerpoint/2010/main" val="253086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5225-F6D2-5635-48C2-0F17ECD7F04D}"/>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Efficient Setup Practices</a:t>
            </a:r>
          </a:p>
        </p:txBody>
      </p:sp>
      <p:pic>
        <p:nvPicPr>
          <p:cNvPr id="4" name="Content Placeholder 3" descr="3D render of a warehouse, overhead view">
            <a:extLst>
              <a:ext uri="{FF2B5EF4-FFF2-40B4-BE49-F238E27FC236}">
                <a16:creationId xmlns:a16="http://schemas.microsoft.com/office/drawing/2014/main" id="{B9379C6A-3965-4EAE-B96E-F49EBC3C5BDD}"/>
              </a:ext>
            </a:extLst>
          </p:cNvPr>
          <p:cNvPicPr>
            <a:picLocks noGrp="1" noChangeAspect="1"/>
          </p:cNvPicPr>
          <p:nvPr>
            <p:ph type="pic" sz="quarter" idx="13"/>
          </p:nvPr>
        </p:nvPicPr>
        <p:blipFill>
          <a:blip r:embed="rId3"/>
          <a:srcRect l="9302" r="12198"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C465D435-68B9-4036-A255-B03340377D7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Environment Isolation</a:t>
            </a:r>
          </a:p>
          <a:p>
            <a:pPr marL="0" lvl="1" indent="0">
              <a:spcBef>
                <a:spcPts val="1000"/>
              </a:spcBef>
              <a:spcAft>
                <a:spcPts val="600"/>
              </a:spcAft>
              <a:buFont typeface="Arial" panose="020B0604020202020204" pitchFamily="34" charset="0"/>
              <a:buNone/>
            </a:pPr>
            <a:r>
              <a:rPr lang="en-US" sz="1400"/>
              <a:t>Isolating environments prevents conflicts and ensures consistent setups across different systems.</a:t>
            </a:r>
          </a:p>
          <a:p>
            <a:pPr marL="0" indent="0">
              <a:spcBef>
                <a:spcPts val="2500"/>
              </a:spcBef>
              <a:spcAft>
                <a:spcPts val="600"/>
              </a:spcAft>
              <a:buFont typeface="Arial" panose="020B0604020202020204" pitchFamily="34" charset="0"/>
              <a:buNone/>
            </a:pPr>
            <a:r>
              <a:rPr lang="en-US" sz="1400" b="1"/>
              <a:t>Dependency Management</a:t>
            </a:r>
          </a:p>
          <a:p>
            <a:pPr marL="0" lvl="1" indent="0">
              <a:spcBef>
                <a:spcPts val="1000"/>
              </a:spcBef>
              <a:spcAft>
                <a:spcPts val="600"/>
              </a:spcAft>
              <a:buFont typeface="Arial" panose="020B0604020202020204" pitchFamily="34" charset="0"/>
              <a:buNone/>
            </a:pPr>
            <a:r>
              <a:rPr lang="en-US" sz="1400"/>
              <a:t>Managing dependencies carefully avoids version conflicts and maintains system stability.</a:t>
            </a:r>
          </a:p>
          <a:p>
            <a:pPr marL="0" indent="0">
              <a:spcBef>
                <a:spcPts val="2500"/>
              </a:spcBef>
              <a:spcAft>
                <a:spcPts val="600"/>
              </a:spcAft>
              <a:buFont typeface="Arial" panose="020B0604020202020204" pitchFamily="34" charset="0"/>
              <a:buNone/>
            </a:pPr>
            <a:r>
              <a:rPr lang="en-US" sz="1400" b="1"/>
              <a:t>Containerization Usage</a:t>
            </a:r>
          </a:p>
          <a:p>
            <a:pPr marL="0" lvl="1" indent="0">
              <a:spcBef>
                <a:spcPts val="1000"/>
              </a:spcBef>
              <a:spcAft>
                <a:spcPts val="600"/>
              </a:spcAft>
              <a:buFont typeface="Arial" panose="020B0604020202020204" pitchFamily="34" charset="0"/>
              <a:buNone/>
            </a:pPr>
            <a:r>
              <a:rPr lang="en-US" sz="1400"/>
              <a:t>Using containerization enables reproducible and scalable setups across diverse environments.</a:t>
            </a:r>
          </a:p>
        </p:txBody>
      </p:sp>
    </p:spTree>
    <p:extLst>
      <p:ext uri="{BB962C8B-B14F-4D97-AF65-F5344CB8AC3E}">
        <p14:creationId xmlns:p14="http://schemas.microsoft.com/office/powerpoint/2010/main" val="2662766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047E-405D-2B47-4C71-C2D3CA692070}"/>
              </a:ext>
            </a:extLst>
          </p:cNvPr>
          <p:cNvSpPr>
            <a:spLocks noGrp="1"/>
          </p:cNvSpPr>
          <p:nvPr>
            <p:ph type="title"/>
          </p:nvPr>
        </p:nvSpPr>
        <p:spPr>
          <a:xfrm>
            <a:off x="429768" y="1810512"/>
            <a:ext cx="7772400" cy="4562856"/>
          </a:xfrm>
        </p:spPr>
        <p:txBody>
          <a:bodyPr anchor="b">
            <a:normAutofit/>
          </a:bodyPr>
          <a:lstStyle/>
          <a:p>
            <a:r>
              <a:rPr lang="en-US" sz="7400"/>
              <a:t>Slide 4: Understanding Large Language Models</a:t>
            </a:r>
          </a:p>
        </p:txBody>
      </p:sp>
      <p:sp>
        <p:nvSpPr>
          <p:cNvPr id="7" name="Text Placeholder 2">
            <a:extLst>
              <a:ext uri="{FF2B5EF4-FFF2-40B4-BE49-F238E27FC236}">
                <a16:creationId xmlns:a16="http://schemas.microsoft.com/office/drawing/2014/main" id="{49E22483-BD82-9199-8BB5-E534D58D282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5264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7DD1-5332-E5A7-F77C-B273560DD72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Overview of BERT, RoBERTa, T5, Megatron-LM</a:t>
            </a:r>
          </a:p>
        </p:txBody>
      </p:sp>
      <p:pic>
        <p:nvPicPr>
          <p:cNvPr id="4" name="Content Placeholder 3" descr="101010 data lines to infinity">
            <a:extLst>
              <a:ext uri="{FF2B5EF4-FFF2-40B4-BE49-F238E27FC236}">
                <a16:creationId xmlns:a16="http://schemas.microsoft.com/office/drawing/2014/main" id="{EBFD848F-BBF5-4A9B-95AA-886EFD04A66F}"/>
              </a:ext>
            </a:extLst>
          </p:cNvPr>
          <p:cNvPicPr>
            <a:picLocks noGrp="1" noChangeAspect="1"/>
          </p:cNvPicPr>
          <p:nvPr>
            <p:ph type="pic" sz="quarter" idx="13"/>
          </p:nvPr>
        </p:nvPicPr>
        <p:blipFill>
          <a:blip r:embed="rId3"/>
          <a:srcRect l="13183" r="9277"/>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37C3C3F-C63D-4C99-81E5-C0FADAC7FCF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BERT and RoBERTa Encoding</a:t>
            </a:r>
          </a:p>
          <a:p>
            <a:pPr marL="0" lvl="1" indent="0">
              <a:lnSpc>
                <a:spcPct val="90000"/>
              </a:lnSpc>
              <a:spcBef>
                <a:spcPts val="1000"/>
              </a:spcBef>
              <a:spcAft>
                <a:spcPts val="600"/>
              </a:spcAft>
              <a:buNone/>
            </a:pPr>
            <a:r>
              <a:rPr lang="en-US" sz="900"/>
              <a:t>BERT and RoBERTa are foundational large language models designed for encoding and understanding text in various NLP tasks.</a:t>
            </a:r>
          </a:p>
          <a:p>
            <a:pPr marL="0" indent="0">
              <a:lnSpc>
                <a:spcPct val="90000"/>
              </a:lnSpc>
              <a:spcBef>
                <a:spcPts val="2500"/>
              </a:spcBef>
              <a:spcAft>
                <a:spcPts val="600"/>
              </a:spcAft>
              <a:buNone/>
            </a:pPr>
            <a:r>
              <a:rPr lang="en-US" sz="900" b="1"/>
              <a:t>T5 Text-to-Text Framework</a:t>
            </a:r>
          </a:p>
          <a:p>
            <a:pPr marL="0" lvl="1" indent="0">
              <a:lnSpc>
                <a:spcPct val="90000"/>
              </a:lnSpc>
              <a:spcBef>
                <a:spcPts val="1000"/>
              </a:spcBef>
              <a:spcAft>
                <a:spcPts val="600"/>
              </a:spcAft>
              <a:buNone/>
            </a:pPr>
            <a:r>
              <a:rPr lang="en-US" sz="900"/>
              <a:t>T5 unifies diverse NLP tasks by converting inputs and outputs into a text-to-text format, enhancing flexibility and performance.</a:t>
            </a:r>
          </a:p>
          <a:p>
            <a:pPr marL="0" indent="0">
              <a:lnSpc>
                <a:spcPct val="90000"/>
              </a:lnSpc>
              <a:spcBef>
                <a:spcPts val="2500"/>
              </a:spcBef>
              <a:spcAft>
                <a:spcPts val="600"/>
              </a:spcAft>
              <a:buNone/>
            </a:pPr>
            <a:r>
              <a:rPr lang="en-US" sz="900" b="1"/>
              <a:t>Megatron-LM Large-Scale Training</a:t>
            </a:r>
          </a:p>
          <a:p>
            <a:pPr marL="0" lvl="1" indent="0">
              <a:lnSpc>
                <a:spcPct val="90000"/>
              </a:lnSpc>
              <a:spcBef>
                <a:spcPts val="1000"/>
              </a:spcBef>
              <a:spcAft>
                <a:spcPts val="600"/>
              </a:spcAft>
              <a:buNone/>
            </a:pPr>
            <a:r>
              <a:rPr lang="en-US" sz="900"/>
              <a:t>Megatron-LM focuses on optimizing training for extremely large language models, enabling efficient scale and speed.</a:t>
            </a:r>
          </a:p>
        </p:txBody>
      </p:sp>
    </p:spTree>
    <p:extLst>
      <p:ext uri="{BB962C8B-B14F-4D97-AF65-F5344CB8AC3E}">
        <p14:creationId xmlns:p14="http://schemas.microsoft.com/office/powerpoint/2010/main" val="198692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4FBC-F2B4-838A-EBFF-DA433E68EE46}"/>
              </a:ext>
            </a:extLst>
          </p:cNvPr>
          <p:cNvSpPr>
            <a:spLocks noGrp="1"/>
          </p:cNvSpPr>
          <p:nvPr>
            <p:ph type="title"/>
          </p:nvPr>
        </p:nvSpPr>
        <p:spPr>
          <a:xfrm>
            <a:off x="429768" y="1600200"/>
            <a:ext cx="4142232" cy="4636008"/>
          </a:xfrm>
        </p:spPr>
        <p:txBody>
          <a:bodyPr anchor="t">
            <a:normAutofit/>
          </a:bodyPr>
          <a:lstStyle/>
          <a:p>
            <a:r>
              <a:rPr lang="en-US"/>
              <a:t>Comparing Architectures</a:t>
            </a:r>
          </a:p>
        </p:txBody>
      </p:sp>
      <p:sp>
        <p:nvSpPr>
          <p:cNvPr id="3" name="Content Placeholder 2">
            <a:extLst>
              <a:ext uri="{FF2B5EF4-FFF2-40B4-BE49-F238E27FC236}">
                <a16:creationId xmlns:a16="http://schemas.microsoft.com/office/drawing/2014/main" id="{D5DC2213-6CCF-52AD-B7B5-F26DEDB185C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2392" y="1600200"/>
            <a:ext cx="5788152" cy="4636008"/>
          </a:xfrm>
        </p:spPr>
        <p:txBody>
          <a:bodyPr>
            <a:normAutofit/>
          </a:bodyPr>
          <a:lstStyle/>
          <a:p>
            <a:pPr marL="0" indent="0">
              <a:spcBef>
                <a:spcPts val="2500"/>
              </a:spcBef>
              <a:buFont typeface="Arial" panose="020B0604020202020204" pitchFamily="34" charset="0"/>
              <a:buNone/>
            </a:pPr>
            <a:r>
              <a:rPr lang="en-US" sz="1400" b="1"/>
              <a:t>Encoder-Only Architecture</a:t>
            </a:r>
          </a:p>
          <a:p>
            <a:pPr marL="0" lvl="1" indent="0">
              <a:buFont typeface="Arial" panose="020B0604020202020204" pitchFamily="34" charset="0"/>
              <a:buNone/>
            </a:pPr>
            <a:r>
              <a:rPr lang="en-US" sz="1400"/>
              <a:t>Encoder-only models process input data to extract meaningful representations, ideal for understanding tasks.</a:t>
            </a:r>
          </a:p>
          <a:p>
            <a:pPr marL="0" indent="0">
              <a:spcBef>
                <a:spcPts val="2500"/>
              </a:spcBef>
              <a:buFont typeface="Arial" panose="020B0604020202020204" pitchFamily="34" charset="0"/>
              <a:buNone/>
            </a:pPr>
            <a:r>
              <a:rPr lang="en-US" sz="1400" b="1"/>
              <a:t>Decoder-Only Architecture</a:t>
            </a:r>
          </a:p>
          <a:p>
            <a:pPr marL="0" lvl="1" indent="0">
              <a:buFont typeface="Arial" panose="020B0604020202020204" pitchFamily="34" charset="0"/>
              <a:buNone/>
            </a:pPr>
            <a:r>
              <a:rPr lang="en-US" sz="1400"/>
              <a:t>Decoder-only models generate output sequences based on input prompts, suited for text generation tasks.</a:t>
            </a:r>
          </a:p>
          <a:p>
            <a:pPr marL="0" indent="0">
              <a:spcBef>
                <a:spcPts val="2500"/>
              </a:spcBef>
              <a:buFont typeface="Arial" panose="020B0604020202020204" pitchFamily="34" charset="0"/>
              <a:buNone/>
            </a:pPr>
            <a:r>
              <a:rPr lang="en-US" sz="1400" b="1"/>
              <a:t>Encoder-Decoder Architecture</a:t>
            </a:r>
          </a:p>
          <a:p>
            <a:pPr marL="0" lvl="1" indent="0">
              <a:buFont typeface="Arial" panose="020B0604020202020204" pitchFamily="34" charset="0"/>
              <a:buNone/>
            </a:pPr>
            <a:r>
              <a:rPr lang="en-US" sz="1400"/>
              <a:t>Encoder-decoder models combine encoding and decoding, effective for translation and complex NLP applications.</a:t>
            </a:r>
          </a:p>
        </p:txBody>
      </p:sp>
    </p:spTree>
    <p:extLst>
      <p:ext uri="{BB962C8B-B14F-4D97-AF65-F5344CB8AC3E}">
        <p14:creationId xmlns:p14="http://schemas.microsoft.com/office/powerpoint/2010/main" val="366116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54D-1EB1-C071-529B-4150056F819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Key Model Strengths</a:t>
            </a:r>
          </a:p>
        </p:txBody>
      </p:sp>
      <p:pic>
        <p:nvPicPr>
          <p:cNvPr id="4" name="Content Placeholder 3" descr="Molecule">
            <a:extLst>
              <a:ext uri="{FF2B5EF4-FFF2-40B4-BE49-F238E27FC236}">
                <a16:creationId xmlns:a16="http://schemas.microsoft.com/office/drawing/2014/main" id="{E55BA4A5-F053-4BA7-8744-FBF2C81499D4}"/>
              </a:ext>
            </a:extLst>
          </p:cNvPr>
          <p:cNvPicPr>
            <a:picLocks noGrp="1" noChangeAspect="1"/>
          </p:cNvPicPr>
          <p:nvPr>
            <p:ph type="pic" sz="quarter" idx="13"/>
          </p:nvPr>
        </p:nvPicPr>
        <p:blipFill>
          <a:blip r:embed="rId3"/>
          <a:srcRect l="1365" r="882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D6D3F3A9-EF77-40F3-BC5F-FD2A843DA0D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BERT's Contextual Embeddings</a:t>
            </a:r>
          </a:p>
          <a:p>
            <a:pPr marL="0" lvl="1" indent="0">
              <a:lnSpc>
                <a:spcPct val="90000"/>
              </a:lnSpc>
              <a:spcBef>
                <a:spcPts val="1000"/>
              </a:spcBef>
              <a:spcAft>
                <a:spcPts val="600"/>
              </a:spcAft>
              <a:buNone/>
            </a:pPr>
            <a:r>
              <a:rPr lang="en-US" sz="1000"/>
              <a:t>BERT provides deep contextual embeddings that improve natural language understanding across various tasks.</a:t>
            </a:r>
          </a:p>
          <a:p>
            <a:pPr marL="0" indent="0">
              <a:lnSpc>
                <a:spcPct val="90000"/>
              </a:lnSpc>
              <a:spcBef>
                <a:spcPts val="2500"/>
              </a:spcBef>
              <a:spcAft>
                <a:spcPts val="600"/>
              </a:spcAft>
              <a:buNone/>
            </a:pPr>
            <a:r>
              <a:rPr lang="en-US" sz="1000" b="1"/>
              <a:t>T5's Flexible Text Generation</a:t>
            </a:r>
          </a:p>
          <a:p>
            <a:pPr marL="0" lvl="1" indent="0">
              <a:lnSpc>
                <a:spcPct val="90000"/>
              </a:lnSpc>
              <a:spcBef>
                <a:spcPts val="1000"/>
              </a:spcBef>
              <a:spcAft>
                <a:spcPts val="600"/>
              </a:spcAft>
              <a:buNone/>
            </a:pPr>
            <a:r>
              <a:rPr lang="en-US" sz="1000"/>
              <a:t>T5 excels in flexible and versatile text generation, adapting to multiple language generation tasks.</a:t>
            </a:r>
          </a:p>
          <a:p>
            <a:pPr marL="0" indent="0">
              <a:lnSpc>
                <a:spcPct val="90000"/>
              </a:lnSpc>
              <a:spcBef>
                <a:spcPts val="2500"/>
              </a:spcBef>
              <a:spcAft>
                <a:spcPts val="600"/>
              </a:spcAft>
              <a:buNone/>
            </a:pPr>
            <a:r>
              <a:rPr lang="en-US" sz="1000" b="1"/>
              <a:t>Megatron-LM Scalability</a:t>
            </a:r>
          </a:p>
          <a:p>
            <a:pPr marL="0" lvl="1" indent="0">
              <a:lnSpc>
                <a:spcPct val="90000"/>
              </a:lnSpc>
              <a:spcBef>
                <a:spcPts val="1000"/>
              </a:spcBef>
              <a:spcAft>
                <a:spcPts val="600"/>
              </a:spcAft>
              <a:buNone/>
            </a:pPr>
            <a:r>
              <a:rPr lang="en-US" sz="1000"/>
              <a:t>Megatron-LM supports massive datasets by enabling scalable training of large language models.</a:t>
            </a:r>
          </a:p>
        </p:txBody>
      </p:sp>
    </p:spTree>
    <p:extLst>
      <p:ext uri="{BB962C8B-B14F-4D97-AF65-F5344CB8AC3E}">
        <p14:creationId xmlns:p14="http://schemas.microsoft.com/office/powerpoint/2010/main" val="1771117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662D-1D6A-0815-C617-F36D9B5C3289}"/>
              </a:ext>
            </a:extLst>
          </p:cNvPr>
          <p:cNvSpPr>
            <a:spLocks noGrp="1"/>
          </p:cNvSpPr>
          <p:nvPr>
            <p:ph type="title"/>
          </p:nvPr>
        </p:nvSpPr>
        <p:spPr>
          <a:xfrm>
            <a:off x="429768" y="1810512"/>
            <a:ext cx="7772400" cy="4562856"/>
          </a:xfrm>
        </p:spPr>
        <p:txBody>
          <a:bodyPr anchor="b">
            <a:normAutofit/>
          </a:bodyPr>
          <a:lstStyle/>
          <a:p>
            <a:r>
              <a:rPr lang="en-US"/>
              <a:t>Slide 5: Building a Simple RAG Agent</a:t>
            </a:r>
          </a:p>
        </p:txBody>
      </p:sp>
      <p:sp>
        <p:nvSpPr>
          <p:cNvPr id="7" name="Text Placeholder 2">
            <a:extLst>
              <a:ext uri="{FF2B5EF4-FFF2-40B4-BE49-F238E27FC236}">
                <a16:creationId xmlns:a16="http://schemas.microsoft.com/office/drawing/2014/main" id="{569D0982-5610-AFC2-0ABE-D12A1818EA4A}"/>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9471-815F-3E7C-F616-C8F2A5658541}"/>
              </a:ext>
            </a:extLst>
          </p:cNvPr>
          <p:cNvSpPr>
            <a:spLocks noGrp="1"/>
          </p:cNvSpPr>
          <p:nvPr>
            <p:ph type="title"/>
          </p:nvPr>
        </p:nvSpPr>
        <p:spPr>
          <a:xfrm>
            <a:off x="429768" y="411480"/>
            <a:ext cx="11045952" cy="1828800"/>
          </a:xfrm>
        </p:spPr>
        <p:txBody>
          <a:bodyPr anchor="t">
            <a:normAutofit/>
          </a:bodyPr>
          <a:lstStyle/>
          <a:p>
            <a:r>
              <a:rPr lang="en-US"/>
              <a:t>Course Agenda</a:t>
            </a:r>
          </a:p>
        </p:txBody>
      </p:sp>
      <p:sp>
        <p:nvSpPr>
          <p:cNvPr id="3" name="Content Placeholder 2">
            <a:extLst>
              <a:ext uri="{FF2B5EF4-FFF2-40B4-BE49-F238E27FC236}">
                <a16:creationId xmlns:a16="http://schemas.microsoft.com/office/drawing/2014/main" id="{58C7639A-0DBD-E66C-D11A-58E412F8ED24}"/>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500"/>
              <a:t>Slide 1: Title – Introduction and Branding</a:t>
            </a:r>
          </a:p>
          <a:p>
            <a:pPr>
              <a:lnSpc>
                <a:spcPct val="110000"/>
              </a:lnSpc>
              <a:buFont typeface="Arial" panose="020B0604020202020204" pitchFamily="34" charset="0"/>
              <a:buChar char="•"/>
            </a:pPr>
            <a:r>
              <a:rPr lang="en-US" sz="1500"/>
              <a:t>Slide 2: Introduction to RAG Systems</a:t>
            </a:r>
          </a:p>
          <a:p>
            <a:pPr>
              <a:lnSpc>
                <a:spcPct val="110000"/>
              </a:lnSpc>
              <a:buFont typeface="Arial" panose="020B0604020202020204" pitchFamily="34" charset="0"/>
              <a:buChar char="•"/>
            </a:pPr>
            <a:r>
              <a:rPr lang="en-US" sz="1500"/>
              <a:t>Slide 3: Preparing the Environment</a:t>
            </a:r>
          </a:p>
          <a:p>
            <a:pPr>
              <a:lnSpc>
                <a:spcPct val="110000"/>
              </a:lnSpc>
              <a:buFont typeface="Arial" panose="020B0604020202020204" pitchFamily="34" charset="0"/>
              <a:buChar char="•"/>
            </a:pPr>
            <a:r>
              <a:rPr lang="en-US" sz="1500"/>
              <a:t>Slide 4: Understanding Large Language Models</a:t>
            </a:r>
          </a:p>
          <a:p>
            <a:pPr>
              <a:lnSpc>
                <a:spcPct val="110000"/>
              </a:lnSpc>
              <a:buFont typeface="Arial" panose="020B0604020202020204" pitchFamily="34" charset="0"/>
              <a:buChar char="•"/>
            </a:pPr>
            <a:r>
              <a:rPr lang="en-US" sz="1500"/>
              <a:t>Slide 5: Building a Simple RAG Agent</a:t>
            </a:r>
          </a:p>
          <a:p>
            <a:pPr>
              <a:lnSpc>
                <a:spcPct val="110000"/>
              </a:lnSpc>
              <a:buFont typeface="Arial" panose="020B0604020202020204" pitchFamily="34" charset="0"/>
              <a:buChar char="•"/>
            </a:pPr>
            <a:r>
              <a:rPr lang="en-US" sz="1500"/>
              <a:t>Slide 6: Improving Retrieval</a:t>
            </a:r>
          </a:p>
          <a:p>
            <a:pPr>
              <a:lnSpc>
                <a:spcPct val="110000"/>
              </a:lnSpc>
              <a:buFont typeface="Arial" panose="020B0604020202020204" pitchFamily="34" charset="0"/>
              <a:buChar char="•"/>
            </a:pPr>
            <a:r>
              <a:rPr lang="en-US" sz="1500"/>
              <a:t>Slide 7: Enhancing Generation</a:t>
            </a:r>
          </a:p>
          <a:p>
            <a:pPr>
              <a:lnSpc>
                <a:spcPct val="110000"/>
              </a:lnSpc>
              <a:buFont typeface="Arial" panose="020B0604020202020204" pitchFamily="34" charset="0"/>
              <a:buChar char="•"/>
            </a:pPr>
            <a:r>
              <a:rPr lang="en-US" sz="1500"/>
              <a:t>Slide 8: Grounding AI Responses</a:t>
            </a:r>
          </a:p>
          <a:p>
            <a:pPr>
              <a:lnSpc>
                <a:spcPct val="110000"/>
              </a:lnSpc>
              <a:buFont typeface="Arial" panose="020B0604020202020204" pitchFamily="34" charset="0"/>
              <a:buChar char="•"/>
            </a:pPr>
            <a:r>
              <a:rPr lang="en-US" sz="1500"/>
              <a:t>Slide 9: Importance of Veracity</a:t>
            </a:r>
          </a:p>
          <a:p>
            <a:pPr>
              <a:lnSpc>
                <a:spcPct val="110000"/>
              </a:lnSpc>
              <a:buFont typeface="Arial" panose="020B0604020202020204" pitchFamily="34" charset="0"/>
              <a:buChar char="•"/>
            </a:pPr>
            <a:r>
              <a:rPr lang="en-US" sz="1500"/>
              <a:t>Slide 10: Advanced Topics in RAG</a:t>
            </a:r>
          </a:p>
        </p:txBody>
      </p:sp>
    </p:spTree>
    <p:extLst>
      <p:ext uri="{BB962C8B-B14F-4D97-AF65-F5344CB8AC3E}">
        <p14:creationId xmlns:p14="http://schemas.microsoft.com/office/powerpoint/2010/main" val="377659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07A3-446D-1937-C60F-B8EA5AB8A95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RAG Agent Architecture</a:t>
            </a:r>
          </a:p>
        </p:txBody>
      </p:sp>
      <p:pic>
        <p:nvPicPr>
          <p:cNvPr id="4" name="Content Placeholder 3"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6B7448BB-3B2C-467A-B7DC-5374AC88F11B}"/>
              </a:ext>
            </a:extLst>
          </p:cNvPr>
          <p:cNvPicPr>
            <a:picLocks noGrp="1" noChangeAspect="1"/>
          </p:cNvPicPr>
          <p:nvPr>
            <p:ph type="pic" sz="quarter" idx="13"/>
          </p:nvPr>
        </p:nvPicPr>
        <p:blipFill>
          <a:blip r:embed="rId3"/>
          <a:srcRect l="3083" r="16983"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9627E225-CD0A-421E-81BC-4AEB2FFF5B7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Retrieval Module Function</a:t>
            </a:r>
          </a:p>
          <a:p>
            <a:pPr marL="0" lvl="1" indent="0">
              <a:spcBef>
                <a:spcPts val="1000"/>
              </a:spcBef>
              <a:spcAft>
                <a:spcPts val="600"/>
              </a:spcAft>
              <a:buNone/>
            </a:pPr>
            <a:r>
              <a:rPr lang="en-US" sz="1400"/>
              <a:t>The retrieval module fetches relevant documents to provide context for generation.</a:t>
            </a:r>
          </a:p>
          <a:p>
            <a:pPr marL="0" indent="0">
              <a:spcBef>
                <a:spcPts val="2500"/>
              </a:spcBef>
              <a:spcAft>
                <a:spcPts val="600"/>
              </a:spcAft>
              <a:buNone/>
            </a:pPr>
            <a:r>
              <a:rPr lang="en-US" sz="1400" b="1"/>
              <a:t>Generative Module Role</a:t>
            </a:r>
          </a:p>
          <a:p>
            <a:pPr marL="0" lvl="1" indent="0">
              <a:spcBef>
                <a:spcPts val="1000"/>
              </a:spcBef>
              <a:spcAft>
                <a:spcPts val="600"/>
              </a:spcAft>
              <a:buNone/>
            </a:pPr>
            <a:r>
              <a:rPr lang="en-US" sz="1400"/>
              <a:t>The generative module produces output conditioned on the retrieved data for accuracy.</a:t>
            </a:r>
          </a:p>
        </p:txBody>
      </p:sp>
    </p:spTree>
    <p:extLst>
      <p:ext uri="{BB962C8B-B14F-4D97-AF65-F5344CB8AC3E}">
        <p14:creationId xmlns:p14="http://schemas.microsoft.com/office/powerpoint/2010/main" val="81331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C53B-B8F7-08DB-D91E-85B42B76E0CB}"/>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b="0" kern="1200">
                <a:latin typeface="+mj-lt"/>
                <a:ea typeface="+mj-ea"/>
                <a:cs typeface="+mj-cs"/>
              </a:rPr>
              <a:t>Workflow Steps</a:t>
            </a:r>
          </a:p>
        </p:txBody>
      </p:sp>
      <p:sp>
        <p:nvSpPr>
          <p:cNvPr id="5" name="TextBox 4">
            <a:extLst>
              <a:ext uri="{FF2B5EF4-FFF2-40B4-BE49-F238E27FC236}">
                <a16:creationId xmlns:a16="http://schemas.microsoft.com/office/drawing/2014/main" id="{8A65289F-6F27-4D85-A19F-8CE45180D04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Query Processing</a:t>
            </a:r>
          </a:p>
          <a:p>
            <a:pPr marL="0" lvl="1" indent="0">
              <a:spcBef>
                <a:spcPts val="1000"/>
              </a:spcBef>
              <a:spcAft>
                <a:spcPts val="600"/>
              </a:spcAft>
              <a:buFont typeface="Arial" panose="020B0604020202020204" pitchFamily="34" charset="0"/>
              <a:buNone/>
            </a:pPr>
            <a:r>
              <a:rPr lang="en-US" sz="1400"/>
              <a:t>The initial step where the system analyzes and interprets the user's query for further processing.</a:t>
            </a:r>
          </a:p>
          <a:p>
            <a:pPr marL="0" indent="0">
              <a:spcBef>
                <a:spcPts val="2500"/>
              </a:spcBef>
              <a:spcAft>
                <a:spcPts val="600"/>
              </a:spcAft>
              <a:buFont typeface="Arial" panose="020B0604020202020204" pitchFamily="34" charset="0"/>
              <a:buNone/>
            </a:pPr>
            <a:r>
              <a:rPr lang="en-US" sz="1400" b="1"/>
              <a:t>Document Retrieval</a:t>
            </a:r>
          </a:p>
          <a:p>
            <a:pPr marL="0" lvl="1" indent="0">
              <a:spcBef>
                <a:spcPts val="1000"/>
              </a:spcBef>
              <a:spcAft>
                <a:spcPts val="600"/>
              </a:spcAft>
              <a:buFont typeface="Arial" panose="020B0604020202020204" pitchFamily="34" charset="0"/>
              <a:buNone/>
            </a:pPr>
            <a:r>
              <a:rPr lang="en-US" sz="1400"/>
              <a:t>The system searches and retrieves relevant documents or data based on the query input.</a:t>
            </a:r>
          </a:p>
          <a:p>
            <a:pPr marL="0" indent="0">
              <a:spcBef>
                <a:spcPts val="2500"/>
              </a:spcBef>
              <a:spcAft>
                <a:spcPts val="600"/>
              </a:spcAft>
              <a:buFont typeface="Arial" panose="020B0604020202020204" pitchFamily="34" charset="0"/>
              <a:buNone/>
            </a:pPr>
            <a:r>
              <a:rPr lang="en-US" sz="1400" b="1"/>
              <a:t>Contextual Generation</a:t>
            </a:r>
          </a:p>
          <a:p>
            <a:pPr marL="0" lvl="1" indent="0">
              <a:spcBef>
                <a:spcPts val="1000"/>
              </a:spcBef>
              <a:spcAft>
                <a:spcPts val="600"/>
              </a:spcAft>
              <a:buFont typeface="Arial" panose="020B0604020202020204" pitchFamily="34" charset="0"/>
              <a:buNone/>
            </a:pPr>
            <a:r>
              <a:rPr lang="en-US" sz="1400"/>
              <a:t>Generating relevant and context-aware responses or content based on retrieved data and query context.</a:t>
            </a:r>
          </a:p>
          <a:p>
            <a:pPr marL="0" indent="0">
              <a:spcBef>
                <a:spcPts val="2500"/>
              </a:spcBef>
              <a:spcAft>
                <a:spcPts val="600"/>
              </a:spcAft>
              <a:buFont typeface="Arial" panose="020B0604020202020204" pitchFamily="34" charset="0"/>
              <a:buNone/>
            </a:pPr>
            <a:r>
              <a:rPr lang="en-US" sz="1400" b="1"/>
              <a:t>Output Delivery</a:t>
            </a:r>
          </a:p>
          <a:p>
            <a:pPr marL="0" lvl="1" indent="0">
              <a:spcBef>
                <a:spcPts val="1000"/>
              </a:spcBef>
              <a:spcAft>
                <a:spcPts val="600"/>
              </a:spcAft>
              <a:buFont typeface="Arial" panose="020B0604020202020204" pitchFamily="34" charset="0"/>
              <a:buNone/>
            </a:pPr>
            <a:r>
              <a:rPr lang="en-US" sz="1400"/>
              <a:t>Delivering the generated output or responses back to the user effectively and clearly.</a:t>
            </a:r>
          </a:p>
        </p:txBody>
      </p:sp>
      <p:pic>
        <p:nvPicPr>
          <p:cNvPr id="4" name="Content Placeholder 3" descr="abstract programm binary code  and colored array cube Database">
            <a:extLst>
              <a:ext uri="{FF2B5EF4-FFF2-40B4-BE49-F238E27FC236}">
                <a16:creationId xmlns:a16="http://schemas.microsoft.com/office/drawing/2014/main" id="{B0658605-B914-43BF-A233-C10094819BEF}"/>
              </a:ext>
            </a:extLst>
          </p:cNvPr>
          <p:cNvPicPr>
            <a:picLocks noGrp="1" noChangeAspect="1"/>
          </p:cNvPicPr>
          <p:nvPr>
            <p:ph type="pic" sz="quarter" idx="13"/>
          </p:nvPr>
        </p:nvPicPr>
        <p:blipFill>
          <a:blip r:embed="rId3"/>
          <a:srcRect l="55220" r="7140"/>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725953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8E8B-B2D7-3E64-2CFF-ABB1178E82CE}"/>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b="0" kern="1200">
                <a:latin typeface="+mj-lt"/>
                <a:ea typeface="+mj-ea"/>
                <a:cs typeface="+mj-cs"/>
              </a:rPr>
              <a:t>Critical Pipeline Components</a:t>
            </a:r>
          </a:p>
        </p:txBody>
      </p:sp>
      <p:sp>
        <p:nvSpPr>
          <p:cNvPr id="5" name="TextBox 4">
            <a:extLst>
              <a:ext uri="{FF2B5EF4-FFF2-40B4-BE49-F238E27FC236}">
                <a16:creationId xmlns:a16="http://schemas.microsoft.com/office/drawing/2014/main" id="{8DE66720-9C97-4633-9523-1143460A68E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Retriever Component</a:t>
            </a:r>
          </a:p>
          <a:p>
            <a:pPr marL="0" lvl="1" indent="0">
              <a:spcBef>
                <a:spcPts val="1000"/>
              </a:spcBef>
              <a:spcAft>
                <a:spcPts val="600"/>
              </a:spcAft>
              <a:buFont typeface="Arial" panose="020B0604020202020204" pitchFamily="34" charset="0"/>
              <a:buNone/>
            </a:pPr>
            <a:r>
              <a:rPr lang="en-US" sz="1400"/>
              <a:t>The retriever gathers relevant data efficiently from the index database to support generation.</a:t>
            </a:r>
          </a:p>
          <a:p>
            <a:pPr marL="0" indent="0">
              <a:spcBef>
                <a:spcPts val="2500"/>
              </a:spcBef>
              <a:spcAft>
                <a:spcPts val="600"/>
              </a:spcAft>
              <a:buFont typeface="Arial" panose="020B0604020202020204" pitchFamily="34" charset="0"/>
              <a:buNone/>
            </a:pPr>
            <a:r>
              <a:rPr lang="en-US" sz="1400" b="1"/>
              <a:t>Generator Component</a:t>
            </a:r>
          </a:p>
          <a:p>
            <a:pPr marL="0" lvl="1" indent="0">
              <a:spcBef>
                <a:spcPts val="1000"/>
              </a:spcBef>
              <a:spcAft>
                <a:spcPts val="600"/>
              </a:spcAft>
              <a:buFont typeface="Arial" panose="020B0604020202020204" pitchFamily="34" charset="0"/>
              <a:buNone/>
            </a:pPr>
            <a:r>
              <a:rPr lang="en-US" sz="1400"/>
              <a:t>The generator creates content based on retrieved information to form meaningful outputs.</a:t>
            </a:r>
          </a:p>
          <a:p>
            <a:pPr marL="0" indent="0">
              <a:spcBef>
                <a:spcPts val="2500"/>
              </a:spcBef>
              <a:spcAft>
                <a:spcPts val="600"/>
              </a:spcAft>
              <a:buFont typeface="Arial" panose="020B0604020202020204" pitchFamily="34" charset="0"/>
              <a:buNone/>
            </a:pPr>
            <a:r>
              <a:rPr lang="en-US" sz="1400" b="1"/>
              <a:t>Index Database</a:t>
            </a:r>
          </a:p>
          <a:p>
            <a:pPr marL="0" lvl="1" indent="0">
              <a:spcBef>
                <a:spcPts val="1000"/>
              </a:spcBef>
              <a:spcAft>
                <a:spcPts val="600"/>
              </a:spcAft>
              <a:buFont typeface="Arial" panose="020B0604020202020204" pitchFamily="34" charset="0"/>
              <a:buNone/>
            </a:pPr>
            <a:r>
              <a:rPr lang="en-US" sz="1400"/>
              <a:t>The index database stores and organizes data to enable quick and accurate retrieval.</a:t>
            </a:r>
          </a:p>
          <a:p>
            <a:pPr marL="0" indent="0">
              <a:spcBef>
                <a:spcPts val="2500"/>
              </a:spcBef>
              <a:spcAft>
                <a:spcPts val="600"/>
              </a:spcAft>
              <a:buFont typeface="Arial" panose="020B0604020202020204" pitchFamily="34" charset="0"/>
              <a:buNone/>
            </a:pPr>
            <a:r>
              <a:rPr lang="en-US" sz="1400" b="1"/>
              <a:t>Response Synthesizer</a:t>
            </a:r>
          </a:p>
          <a:p>
            <a:pPr marL="0" lvl="1" indent="0">
              <a:spcBef>
                <a:spcPts val="1000"/>
              </a:spcBef>
              <a:spcAft>
                <a:spcPts val="600"/>
              </a:spcAft>
              <a:buFont typeface="Arial" panose="020B0604020202020204" pitchFamily="34" charset="0"/>
              <a:buNone/>
            </a:pPr>
            <a:r>
              <a:rPr lang="en-US" sz="1400"/>
              <a:t>The response synthesizer combines generated content into cohesive and enhanced outputs.</a:t>
            </a:r>
          </a:p>
        </p:txBody>
      </p:sp>
      <p:pic>
        <p:nvPicPr>
          <p:cNvPr id="4" name="Content Placeholder 3" descr="Global communication and collaboration intricately involving electronic ropes and keys through social networking of smart phones equipped with AI.">
            <a:extLst>
              <a:ext uri="{FF2B5EF4-FFF2-40B4-BE49-F238E27FC236}">
                <a16:creationId xmlns:a16="http://schemas.microsoft.com/office/drawing/2014/main" id="{0042822D-C1FB-4403-8854-7D4FDB034FB8}"/>
              </a:ext>
            </a:extLst>
          </p:cNvPr>
          <p:cNvPicPr>
            <a:picLocks noGrp="1" noChangeAspect="1"/>
          </p:cNvPicPr>
          <p:nvPr>
            <p:ph type="pic" sz="quarter" idx="13"/>
          </p:nvPr>
        </p:nvPicPr>
        <p:blipFill>
          <a:blip r:embed="rId3"/>
          <a:srcRect l="31941" r="26871" b="1"/>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399181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5978-663D-D7F4-1145-486FABD8C5B7}"/>
              </a:ext>
            </a:extLst>
          </p:cNvPr>
          <p:cNvSpPr>
            <a:spLocks noGrp="1"/>
          </p:cNvSpPr>
          <p:nvPr>
            <p:ph type="title"/>
          </p:nvPr>
        </p:nvSpPr>
        <p:spPr>
          <a:xfrm>
            <a:off x="429768" y="1810512"/>
            <a:ext cx="7772400" cy="4562856"/>
          </a:xfrm>
        </p:spPr>
        <p:txBody>
          <a:bodyPr anchor="b">
            <a:normAutofit/>
          </a:bodyPr>
          <a:lstStyle/>
          <a:p>
            <a:r>
              <a:rPr lang="en-US"/>
              <a:t>Slide 6: Improving Retrieval</a:t>
            </a:r>
          </a:p>
        </p:txBody>
      </p:sp>
      <p:sp>
        <p:nvSpPr>
          <p:cNvPr id="7" name="Text Placeholder 2">
            <a:extLst>
              <a:ext uri="{FF2B5EF4-FFF2-40B4-BE49-F238E27FC236}">
                <a16:creationId xmlns:a16="http://schemas.microsoft.com/office/drawing/2014/main" id="{65056F14-0ECA-EC2C-5C26-B30B20C783A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143967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479F-8B5D-60D2-FFCD-00053DA592D0}"/>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Query Reformulation Strategies</a:t>
            </a:r>
          </a:p>
        </p:txBody>
      </p:sp>
      <p:sp>
        <p:nvSpPr>
          <p:cNvPr id="5" name="TextBox 4">
            <a:extLst>
              <a:ext uri="{FF2B5EF4-FFF2-40B4-BE49-F238E27FC236}">
                <a16:creationId xmlns:a16="http://schemas.microsoft.com/office/drawing/2014/main" id="{B0C13C14-8511-49E3-9B13-207C31995BD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Query Expansion</a:t>
            </a:r>
          </a:p>
          <a:p>
            <a:pPr marL="0" lvl="1" indent="0">
              <a:spcBef>
                <a:spcPts val="1000"/>
              </a:spcBef>
              <a:spcAft>
                <a:spcPts val="600"/>
              </a:spcAft>
              <a:buFont typeface="Arial" panose="020B0604020202020204" pitchFamily="34" charset="0"/>
              <a:buNone/>
            </a:pPr>
            <a:r>
              <a:rPr lang="en-US" sz="1400"/>
              <a:t>Adding related terms to the original query broadens search scope and improves document retrieval accuracy.</a:t>
            </a:r>
          </a:p>
          <a:p>
            <a:pPr marL="0" indent="0">
              <a:spcBef>
                <a:spcPts val="2500"/>
              </a:spcBef>
              <a:spcAft>
                <a:spcPts val="600"/>
              </a:spcAft>
              <a:buFont typeface="Arial" panose="020B0604020202020204" pitchFamily="34" charset="0"/>
              <a:buNone/>
            </a:pPr>
            <a:r>
              <a:rPr lang="en-US" sz="1400" b="1"/>
              <a:t>Paraphrasing Queries</a:t>
            </a:r>
          </a:p>
          <a:p>
            <a:pPr marL="0" lvl="1" indent="0">
              <a:spcBef>
                <a:spcPts val="1000"/>
              </a:spcBef>
              <a:spcAft>
                <a:spcPts val="600"/>
              </a:spcAft>
              <a:buFont typeface="Arial" panose="020B0604020202020204" pitchFamily="34" charset="0"/>
              <a:buNone/>
            </a:pPr>
            <a:r>
              <a:rPr lang="en-US" sz="1400"/>
              <a:t>Rewriting queries in different ways captures varied user intents and enhances retrieval effectiveness.</a:t>
            </a:r>
          </a:p>
          <a:p>
            <a:pPr marL="0" indent="0">
              <a:spcBef>
                <a:spcPts val="2500"/>
              </a:spcBef>
              <a:spcAft>
                <a:spcPts val="600"/>
              </a:spcAft>
              <a:buFont typeface="Arial" panose="020B0604020202020204" pitchFamily="34" charset="0"/>
              <a:buNone/>
            </a:pPr>
            <a:r>
              <a:rPr lang="en-US" sz="1400" b="1"/>
              <a:t>Relevance Feedback</a:t>
            </a:r>
          </a:p>
          <a:p>
            <a:pPr marL="0" lvl="1" indent="0">
              <a:spcBef>
                <a:spcPts val="1000"/>
              </a:spcBef>
              <a:spcAft>
                <a:spcPts val="600"/>
              </a:spcAft>
              <a:buFont typeface="Arial" panose="020B0604020202020204" pitchFamily="34" charset="0"/>
              <a:buNone/>
            </a:pPr>
            <a:r>
              <a:rPr lang="en-US" sz="1400"/>
              <a:t>User feedback on results refines queries iteratively to better match information needs.</a:t>
            </a:r>
          </a:p>
        </p:txBody>
      </p:sp>
      <p:pic>
        <p:nvPicPr>
          <p:cNvPr id="4" name="Content Placeholder 3" descr="People Search">
            <a:extLst>
              <a:ext uri="{FF2B5EF4-FFF2-40B4-BE49-F238E27FC236}">
                <a16:creationId xmlns:a16="http://schemas.microsoft.com/office/drawing/2014/main" id="{E02950D3-EE96-401B-8301-013126AFE39F}"/>
              </a:ext>
            </a:extLst>
          </p:cNvPr>
          <p:cNvPicPr>
            <a:picLocks noGrp="1" noChangeAspect="1"/>
          </p:cNvPicPr>
          <p:nvPr>
            <p:ph type="pic" sz="quarter" idx="13"/>
          </p:nvPr>
        </p:nvPicPr>
        <p:blipFill>
          <a:blip r:embed="rId3"/>
          <a:srcRect l="28965" r="4942"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738357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0565-A819-B174-0F78-69A67C65996F}"/>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Document Ranking and Caching</a:t>
            </a:r>
          </a:p>
        </p:txBody>
      </p:sp>
      <p:sp>
        <p:nvSpPr>
          <p:cNvPr id="5" name="TextBox 4">
            <a:extLst>
              <a:ext uri="{FF2B5EF4-FFF2-40B4-BE49-F238E27FC236}">
                <a16:creationId xmlns:a16="http://schemas.microsoft.com/office/drawing/2014/main" id="{600A986F-2D29-464D-90F6-33843852CA5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Ranking Algorithms</a:t>
            </a:r>
          </a:p>
          <a:p>
            <a:pPr marL="0" lvl="1" indent="0">
              <a:spcBef>
                <a:spcPts val="1000"/>
              </a:spcBef>
              <a:spcAft>
                <a:spcPts val="600"/>
              </a:spcAft>
              <a:buFont typeface="Arial" panose="020B0604020202020204" pitchFamily="34" charset="0"/>
              <a:buNone/>
            </a:pPr>
            <a:r>
              <a:rPr lang="en-US" sz="1400"/>
              <a:t>Effective ranking algorithms prioritize relevant documents to enhance search result quality and user satisfaction.</a:t>
            </a:r>
          </a:p>
          <a:p>
            <a:pPr marL="0" indent="0">
              <a:spcBef>
                <a:spcPts val="2500"/>
              </a:spcBef>
              <a:spcAft>
                <a:spcPts val="600"/>
              </a:spcAft>
              <a:buFont typeface="Arial" panose="020B0604020202020204" pitchFamily="34" charset="0"/>
              <a:buNone/>
            </a:pPr>
            <a:r>
              <a:rPr lang="en-US" sz="1400" b="1"/>
              <a:t>Query Caching</a:t>
            </a:r>
          </a:p>
          <a:p>
            <a:pPr marL="0" lvl="1" indent="0">
              <a:spcBef>
                <a:spcPts val="1000"/>
              </a:spcBef>
              <a:spcAft>
                <a:spcPts val="600"/>
              </a:spcAft>
              <a:buFont typeface="Arial" panose="020B0604020202020204" pitchFamily="34" charset="0"/>
              <a:buNone/>
            </a:pPr>
            <a:r>
              <a:rPr lang="en-US" sz="1400"/>
              <a:t>Caching frequent queries reduces retrieval time and speeds up system response for common searches.</a:t>
            </a:r>
          </a:p>
        </p:txBody>
      </p:sp>
      <p:pic>
        <p:nvPicPr>
          <p:cNvPr id="4" name="Content Placeholder 3" descr="Continent - Geographic Area, 4K Resolution, Abstract, Animation - Moving Image, Binary Code">
            <a:extLst>
              <a:ext uri="{FF2B5EF4-FFF2-40B4-BE49-F238E27FC236}">
                <a16:creationId xmlns:a16="http://schemas.microsoft.com/office/drawing/2014/main" id="{84F1DDBC-D039-499C-B1E1-BFE72F6150DE}"/>
              </a:ext>
            </a:extLst>
          </p:cNvPr>
          <p:cNvPicPr>
            <a:picLocks noGrp="1" noChangeAspect="1"/>
          </p:cNvPicPr>
          <p:nvPr>
            <p:ph type="pic" sz="quarter" idx="13"/>
          </p:nvPr>
        </p:nvPicPr>
        <p:blipFill>
          <a:blip r:embed="rId3"/>
          <a:srcRect l="12516" r="31789"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872379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A24B-93D2-BC5E-B59A-1D831687DC1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Boosting Retrieval Accuracy</a:t>
            </a:r>
          </a:p>
        </p:txBody>
      </p:sp>
      <p:pic>
        <p:nvPicPr>
          <p:cNvPr id="4" name="Content Placeholder 3" descr="3d illustration">
            <a:extLst>
              <a:ext uri="{FF2B5EF4-FFF2-40B4-BE49-F238E27FC236}">
                <a16:creationId xmlns:a16="http://schemas.microsoft.com/office/drawing/2014/main" id="{2A5CCF54-D29D-4290-853D-26015E7EB5F3}"/>
              </a:ext>
            </a:extLst>
          </p:cNvPr>
          <p:cNvPicPr>
            <a:picLocks noGrp="1" noChangeAspect="1"/>
          </p:cNvPicPr>
          <p:nvPr>
            <p:ph type="pic" sz="quarter" idx="13"/>
          </p:nvPr>
        </p:nvPicPr>
        <p:blipFill>
          <a:blip r:embed="rId3"/>
          <a:srcRect t="3750" r="3" b="12747"/>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6ECEFB2-D51A-4689-A536-95278FD3A21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Semantic Search Integration</a:t>
            </a:r>
          </a:p>
          <a:p>
            <a:pPr marL="0" lvl="1" indent="0">
              <a:lnSpc>
                <a:spcPct val="90000"/>
              </a:lnSpc>
              <a:spcBef>
                <a:spcPts val="1000"/>
              </a:spcBef>
              <a:spcAft>
                <a:spcPts val="600"/>
              </a:spcAft>
              <a:buNone/>
            </a:pPr>
            <a:r>
              <a:rPr lang="en-US" sz="1000"/>
              <a:t>Incorporating semantic search improves understanding of user intent beyond exact keywords.</a:t>
            </a:r>
          </a:p>
          <a:p>
            <a:pPr marL="0" indent="0">
              <a:lnSpc>
                <a:spcPct val="90000"/>
              </a:lnSpc>
              <a:spcBef>
                <a:spcPts val="2500"/>
              </a:spcBef>
              <a:spcAft>
                <a:spcPts val="600"/>
              </a:spcAft>
              <a:buNone/>
            </a:pPr>
            <a:r>
              <a:rPr lang="en-US" sz="1000" b="1"/>
              <a:t>Keyword Matching</a:t>
            </a:r>
          </a:p>
          <a:p>
            <a:pPr marL="0" lvl="1" indent="0">
              <a:lnSpc>
                <a:spcPct val="90000"/>
              </a:lnSpc>
              <a:spcBef>
                <a:spcPts val="1000"/>
              </a:spcBef>
              <a:spcAft>
                <a:spcPts val="600"/>
              </a:spcAft>
              <a:buNone/>
            </a:pPr>
            <a:r>
              <a:rPr lang="en-US" sz="1000"/>
              <a:t>Traditional keyword matching ensures relevance by matching exact terms in queries and documents.</a:t>
            </a:r>
          </a:p>
          <a:p>
            <a:pPr marL="0" indent="0">
              <a:lnSpc>
                <a:spcPct val="90000"/>
              </a:lnSpc>
              <a:spcBef>
                <a:spcPts val="2500"/>
              </a:spcBef>
              <a:spcAft>
                <a:spcPts val="600"/>
              </a:spcAft>
              <a:buNone/>
            </a:pPr>
            <a:r>
              <a:rPr lang="en-US" sz="1000" b="1"/>
              <a:t>User Interaction Data</a:t>
            </a:r>
          </a:p>
          <a:p>
            <a:pPr marL="0" lvl="1" indent="0">
              <a:lnSpc>
                <a:spcPct val="90000"/>
              </a:lnSpc>
              <a:spcBef>
                <a:spcPts val="1000"/>
              </a:spcBef>
              <a:spcAft>
                <a:spcPts val="600"/>
              </a:spcAft>
              <a:buNone/>
            </a:pPr>
            <a:r>
              <a:rPr lang="en-US" sz="1000"/>
              <a:t>Leveraging user data like click patterns and feedback refines search accuracy over time.</a:t>
            </a:r>
          </a:p>
        </p:txBody>
      </p:sp>
    </p:spTree>
    <p:extLst>
      <p:ext uri="{BB962C8B-B14F-4D97-AF65-F5344CB8AC3E}">
        <p14:creationId xmlns:p14="http://schemas.microsoft.com/office/powerpoint/2010/main" val="398383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145C-8C3F-9EDB-2D99-69C37E243093}"/>
              </a:ext>
            </a:extLst>
          </p:cNvPr>
          <p:cNvSpPr>
            <a:spLocks noGrp="1"/>
          </p:cNvSpPr>
          <p:nvPr>
            <p:ph type="title"/>
          </p:nvPr>
        </p:nvSpPr>
        <p:spPr>
          <a:xfrm>
            <a:off x="429768" y="1810512"/>
            <a:ext cx="7772400" cy="4562856"/>
          </a:xfrm>
        </p:spPr>
        <p:txBody>
          <a:bodyPr anchor="b">
            <a:normAutofit/>
          </a:bodyPr>
          <a:lstStyle/>
          <a:p>
            <a:r>
              <a:rPr lang="en-US"/>
              <a:t>Slide 7: Enhancing Generation</a:t>
            </a:r>
          </a:p>
        </p:txBody>
      </p:sp>
      <p:sp>
        <p:nvSpPr>
          <p:cNvPr id="7" name="Text Placeholder 2">
            <a:extLst>
              <a:ext uri="{FF2B5EF4-FFF2-40B4-BE49-F238E27FC236}">
                <a16:creationId xmlns:a16="http://schemas.microsoft.com/office/drawing/2014/main" id="{43495468-A3C2-A4C6-C699-9A7375CA1935}"/>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0715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B78-B938-CD68-746D-D235C9EC3D7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Beam Search Techniques</a:t>
            </a:r>
          </a:p>
        </p:txBody>
      </p:sp>
      <p:pic>
        <p:nvPicPr>
          <p:cNvPr id="4" name="Content Placeholder 3" descr="A network formed by white dots">
            <a:extLst>
              <a:ext uri="{FF2B5EF4-FFF2-40B4-BE49-F238E27FC236}">
                <a16:creationId xmlns:a16="http://schemas.microsoft.com/office/drawing/2014/main" id="{23AE7E3B-D88A-4A47-B804-714792EECBC1}"/>
              </a:ext>
            </a:extLst>
          </p:cNvPr>
          <p:cNvPicPr>
            <a:picLocks noGrp="1" noChangeAspect="1"/>
          </p:cNvPicPr>
          <p:nvPr>
            <p:ph type="pic" sz="quarter" idx="13"/>
          </p:nvPr>
        </p:nvPicPr>
        <p:blipFill>
          <a:blip r:embed="rId3"/>
          <a:srcRect l="7790" r="2"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C082758-03DD-409F-9266-D82B5E50D31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Parallel Candidate Exploration</a:t>
            </a:r>
          </a:p>
          <a:p>
            <a:pPr marL="0" lvl="1" indent="0">
              <a:lnSpc>
                <a:spcPct val="90000"/>
              </a:lnSpc>
              <a:spcBef>
                <a:spcPts val="1000"/>
              </a:spcBef>
              <a:spcAft>
                <a:spcPts val="600"/>
              </a:spcAft>
              <a:buNone/>
            </a:pPr>
            <a:r>
              <a:rPr lang="en-US" sz="900"/>
              <a:t>Beam search evaluates several candidate sequences simultaneously to improve search efficiency.</a:t>
            </a:r>
          </a:p>
          <a:p>
            <a:pPr marL="0" indent="0">
              <a:lnSpc>
                <a:spcPct val="90000"/>
              </a:lnSpc>
              <a:spcBef>
                <a:spcPts val="2500"/>
              </a:spcBef>
              <a:spcAft>
                <a:spcPts val="600"/>
              </a:spcAft>
              <a:buNone/>
            </a:pPr>
            <a:r>
              <a:rPr lang="en-US" sz="900" b="1"/>
              <a:t>Balancing Exploration and Exploitation</a:t>
            </a:r>
          </a:p>
          <a:p>
            <a:pPr marL="0" lvl="1" indent="0">
              <a:lnSpc>
                <a:spcPct val="90000"/>
              </a:lnSpc>
              <a:spcBef>
                <a:spcPts val="1000"/>
              </a:spcBef>
              <a:spcAft>
                <a:spcPts val="600"/>
              </a:spcAft>
              <a:buNone/>
            </a:pPr>
            <a:r>
              <a:rPr lang="en-US" sz="900"/>
              <a:t>The technique maintains a balance between exploring new sequences and exploiting promising ones for optimal results.</a:t>
            </a:r>
          </a:p>
          <a:p>
            <a:pPr marL="0" indent="0">
              <a:lnSpc>
                <a:spcPct val="90000"/>
              </a:lnSpc>
              <a:spcBef>
                <a:spcPts val="2500"/>
              </a:spcBef>
              <a:spcAft>
                <a:spcPts val="600"/>
              </a:spcAft>
              <a:buNone/>
            </a:pPr>
            <a:r>
              <a:rPr lang="en-US" sz="900" b="1"/>
              <a:t>Optimal Text Generation</a:t>
            </a:r>
          </a:p>
          <a:p>
            <a:pPr marL="0" lvl="1" indent="0">
              <a:lnSpc>
                <a:spcPct val="90000"/>
              </a:lnSpc>
              <a:spcBef>
                <a:spcPts val="1000"/>
              </a:spcBef>
              <a:spcAft>
                <a:spcPts val="600"/>
              </a:spcAft>
              <a:buNone/>
            </a:pPr>
            <a:r>
              <a:rPr lang="en-US" sz="900"/>
              <a:t>Beam search aims to generate the most optimal text sequences by leveraging its search strategy.</a:t>
            </a:r>
          </a:p>
        </p:txBody>
      </p:sp>
    </p:spTree>
    <p:extLst>
      <p:ext uri="{BB962C8B-B14F-4D97-AF65-F5344CB8AC3E}">
        <p14:creationId xmlns:p14="http://schemas.microsoft.com/office/powerpoint/2010/main" val="922083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12B9-0DB4-7049-11F0-D446730AFF7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Nucleus Sampling and Top-K/P</a:t>
            </a:r>
          </a:p>
        </p:txBody>
      </p:sp>
      <p:pic>
        <p:nvPicPr>
          <p:cNvPr id="4" name="Content Placeholder 3" descr="Modern background">
            <a:extLst>
              <a:ext uri="{FF2B5EF4-FFF2-40B4-BE49-F238E27FC236}">
                <a16:creationId xmlns:a16="http://schemas.microsoft.com/office/drawing/2014/main" id="{0EB456EF-5992-44C6-82FB-2413167642D8}"/>
              </a:ext>
            </a:extLst>
          </p:cNvPr>
          <p:cNvPicPr>
            <a:picLocks noGrp="1" noChangeAspect="1"/>
          </p:cNvPicPr>
          <p:nvPr>
            <p:ph type="pic" sz="quarter" idx="13"/>
          </p:nvPr>
        </p:nvPicPr>
        <p:blipFill>
          <a:blip r:embed="rId3"/>
          <a:srcRect l="9195" r="10870"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FC18DF1-0286-492C-9566-B25E6404E09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Controlled Randomness</a:t>
            </a:r>
          </a:p>
          <a:p>
            <a:pPr marL="0" lvl="1" indent="0">
              <a:spcBef>
                <a:spcPts val="1000"/>
              </a:spcBef>
              <a:spcAft>
                <a:spcPts val="600"/>
              </a:spcAft>
              <a:buNone/>
            </a:pPr>
            <a:r>
              <a:rPr lang="en-US" sz="1400"/>
              <a:t>Nucleus and top-k sampling methods introduce controlled randomness to improve text diversity.</a:t>
            </a:r>
          </a:p>
          <a:p>
            <a:pPr marL="0" indent="0">
              <a:spcBef>
                <a:spcPts val="2500"/>
              </a:spcBef>
              <a:spcAft>
                <a:spcPts val="600"/>
              </a:spcAft>
              <a:buNone/>
            </a:pPr>
            <a:r>
              <a:rPr lang="en-US" sz="1400" b="1"/>
              <a:t>Enhanced Text Diversity</a:t>
            </a:r>
          </a:p>
          <a:p>
            <a:pPr marL="0" lvl="1" indent="0">
              <a:spcBef>
                <a:spcPts val="1000"/>
              </a:spcBef>
              <a:spcAft>
                <a:spcPts val="600"/>
              </a:spcAft>
              <a:buNone/>
            </a:pPr>
            <a:r>
              <a:rPr lang="en-US" sz="1400"/>
              <a:t>These sampling techniques enable models to generate more diverse and natural-sounding text.</a:t>
            </a:r>
          </a:p>
        </p:txBody>
      </p:sp>
    </p:spTree>
    <p:extLst>
      <p:ext uri="{BB962C8B-B14F-4D97-AF65-F5344CB8AC3E}">
        <p14:creationId xmlns:p14="http://schemas.microsoft.com/office/powerpoint/2010/main" val="128616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2C5F-B018-E953-883F-E8D8560E57C3}"/>
              </a:ext>
            </a:extLst>
          </p:cNvPr>
          <p:cNvSpPr>
            <a:spLocks noGrp="1"/>
          </p:cNvSpPr>
          <p:nvPr>
            <p:ph type="title"/>
          </p:nvPr>
        </p:nvSpPr>
        <p:spPr>
          <a:xfrm>
            <a:off x="429768" y="1810512"/>
            <a:ext cx="7772400" cy="4562856"/>
          </a:xfrm>
        </p:spPr>
        <p:txBody>
          <a:bodyPr anchor="b">
            <a:normAutofit/>
          </a:bodyPr>
          <a:lstStyle/>
          <a:p>
            <a:r>
              <a:rPr lang="en-US"/>
              <a:t>Slide 1: Title – Introduction and Branding</a:t>
            </a:r>
          </a:p>
        </p:txBody>
      </p:sp>
      <p:sp>
        <p:nvSpPr>
          <p:cNvPr id="7" name="Text Placeholder 2">
            <a:extLst>
              <a:ext uri="{FF2B5EF4-FFF2-40B4-BE49-F238E27FC236}">
                <a16:creationId xmlns:a16="http://schemas.microsoft.com/office/drawing/2014/main" id="{C2DBD9E9-102B-D977-6929-09BCC4E3CE76}"/>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44650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0317-5C61-7E46-6AA1-509E35843FAC}"/>
              </a:ext>
            </a:extLst>
          </p:cNvPr>
          <p:cNvSpPr>
            <a:spLocks noGrp="1"/>
          </p:cNvSpPr>
          <p:nvPr>
            <p:ph type="title"/>
          </p:nvPr>
        </p:nvSpPr>
        <p:spPr>
          <a:xfrm>
            <a:off x="321733" y="4162318"/>
            <a:ext cx="2953618" cy="1892808"/>
          </a:xfrm>
        </p:spPr>
        <p:txBody>
          <a:bodyPr vert="horz" lIns="91440" tIns="45720" rIns="91440" bIns="45720" rtlCol="0" anchor="t">
            <a:normAutofit/>
          </a:bodyPr>
          <a:lstStyle/>
          <a:p>
            <a:r>
              <a:rPr lang="en-US" b="0" kern="1200">
                <a:latin typeface="+mj-lt"/>
                <a:ea typeface="+mj-ea"/>
                <a:cs typeface="+mj-cs"/>
              </a:rPr>
              <a:t>Generating Coherent Outputs</a:t>
            </a:r>
          </a:p>
        </p:txBody>
      </p:sp>
      <p:pic>
        <p:nvPicPr>
          <p:cNvPr id="4" name="Content Placeholder 3" descr="Abstract Technology Background">
            <a:extLst>
              <a:ext uri="{FF2B5EF4-FFF2-40B4-BE49-F238E27FC236}">
                <a16:creationId xmlns:a16="http://schemas.microsoft.com/office/drawing/2014/main" id="{122DF7AF-5ADB-49DF-8139-B2F071A0E3E3}"/>
              </a:ext>
            </a:extLst>
          </p:cNvPr>
          <p:cNvPicPr>
            <a:picLocks noGrp="1" noChangeAspect="1"/>
          </p:cNvPicPr>
          <p:nvPr>
            <p:ph type="pic" sz="quarter" idx="13"/>
          </p:nvPr>
        </p:nvPicPr>
        <p:blipFill>
          <a:blip r:embed="rId3"/>
          <a:srcRect t="26668" r="-1" b="20153"/>
          <a:stretch>
            <a:fillRect/>
          </a:stretch>
        </p:blipFill>
        <p:spPr>
          <a:xfrm>
            <a:off x="339373" y="320042"/>
            <a:ext cx="11509730" cy="3458229"/>
          </a:xfrm>
          <a:prstGeom prst="rect">
            <a:avLst/>
          </a:prstGeom>
          <a:noFill/>
        </p:spPr>
      </p:pic>
      <p:sp>
        <p:nvSpPr>
          <p:cNvPr id="5" name="TextBox 4">
            <a:extLst>
              <a:ext uri="{FF2B5EF4-FFF2-40B4-BE49-F238E27FC236}">
                <a16:creationId xmlns:a16="http://schemas.microsoft.com/office/drawing/2014/main" id="{429841F5-DD35-4525-9EB7-9044D666320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4162318"/>
            <a:ext cx="7772400" cy="2240280"/>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Generation Techniques</a:t>
            </a:r>
          </a:p>
          <a:p>
            <a:pPr marL="0" lvl="1" indent="0">
              <a:lnSpc>
                <a:spcPct val="90000"/>
              </a:lnSpc>
              <a:spcBef>
                <a:spcPts val="1000"/>
              </a:spcBef>
              <a:spcAft>
                <a:spcPts val="600"/>
              </a:spcAft>
              <a:buFont typeface="Arial" panose="020B0604020202020204" pitchFamily="34" charset="0"/>
              <a:buNone/>
            </a:pPr>
            <a:r>
              <a:rPr lang="en-US" sz="900"/>
              <a:t>Utilizing various generation methods improves the quality and fluency of outputs produced by AI systems.</a:t>
            </a:r>
          </a:p>
          <a:p>
            <a:pPr marL="0" indent="0">
              <a:lnSpc>
                <a:spcPct val="90000"/>
              </a:lnSpc>
              <a:spcBef>
                <a:spcPts val="2500"/>
              </a:spcBef>
              <a:spcAft>
                <a:spcPts val="600"/>
              </a:spcAft>
              <a:buFont typeface="Arial" panose="020B0604020202020204" pitchFamily="34" charset="0"/>
              <a:buNone/>
            </a:pPr>
            <a:r>
              <a:rPr lang="en-US" sz="900" b="1"/>
              <a:t>Context Awareness</a:t>
            </a:r>
          </a:p>
          <a:p>
            <a:pPr marL="0" lvl="1" indent="0">
              <a:lnSpc>
                <a:spcPct val="90000"/>
              </a:lnSpc>
              <a:spcBef>
                <a:spcPts val="1000"/>
              </a:spcBef>
              <a:spcAft>
                <a:spcPts val="600"/>
              </a:spcAft>
              <a:buFont typeface="Arial" panose="020B0604020202020204" pitchFamily="34" charset="0"/>
              <a:buNone/>
            </a:pPr>
            <a:r>
              <a:rPr lang="en-US" sz="900"/>
              <a:t>Incorporating context helps maintain relevance and logical consistency in generated responses.</a:t>
            </a:r>
          </a:p>
          <a:p>
            <a:pPr marL="0" indent="0">
              <a:lnSpc>
                <a:spcPct val="90000"/>
              </a:lnSpc>
              <a:spcBef>
                <a:spcPts val="2500"/>
              </a:spcBef>
              <a:spcAft>
                <a:spcPts val="600"/>
              </a:spcAft>
              <a:buFont typeface="Arial" panose="020B0604020202020204" pitchFamily="34" charset="0"/>
              <a:buNone/>
            </a:pPr>
            <a:r>
              <a:rPr lang="en-US" sz="900" b="1"/>
              <a:t>Coherent Response</a:t>
            </a:r>
          </a:p>
          <a:p>
            <a:pPr marL="0" lvl="1" indent="0">
              <a:lnSpc>
                <a:spcPct val="90000"/>
              </a:lnSpc>
              <a:spcBef>
                <a:spcPts val="1000"/>
              </a:spcBef>
              <a:spcAft>
                <a:spcPts val="600"/>
              </a:spcAft>
              <a:buFont typeface="Arial" panose="020B0604020202020204" pitchFamily="34" charset="0"/>
              <a:buNone/>
            </a:pPr>
            <a:r>
              <a:rPr lang="en-US" sz="900"/>
              <a:t>Combining generation and context results in fluent and logically sound outputs.</a:t>
            </a:r>
          </a:p>
        </p:txBody>
      </p:sp>
    </p:spTree>
    <p:extLst>
      <p:ext uri="{BB962C8B-B14F-4D97-AF65-F5344CB8AC3E}">
        <p14:creationId xmlns:p14="http://schemas.microsoft.com/office/powerpoint/2010/main" val="193382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FE0B-A610-5B5C-1486-B218F4027196}"/>
              </a:ext>
            </a:extLst>
          </p:cNvPr>
          <p:cNvSpPr>
            <a:spLocks noGrp="1"/>
          </p:cNvSpPr>
          <p:nvPr>
            <p:ph type="title"/>
          </p:nvPr>
        </p:nvSpPr>
        <p:spPr>
          <a:xfrm>
            <a:off x="429768" y="1810512"/>
            <a:ext cx="7772400" cy="4562856"/>
          </a:xfrm>
        </p:spPr>
        <p:txBody>
          <a:bodyPr anchor="b">
            <a:normAutofit/>
          </a:bodyPr>
          <a:lstStyle/>
          <a:p>
            <a:r>
              <a:rPr lang="en-US"/>
              <a:t>Slide 8: Grounding AI Responses</a:t>
            </a:r>
          </a:p>
        </p:txBody>
      </p:sp>
      <p:sp>
        <p:nvSpPr>
          <p:cNvPr id="7" name="Text Placeholder 2">
            <a:extLst>
              <a:ext uri="{FF2B5EF4-FFF2-40B4-BE49-F238E27FC236}">
                <a16:creationId xmlns:a16="http://schemas.microsoft.com/office/drawing/2014/main" id="{EF6E84D5-728A-EE62-86D1-11FC2121E98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246540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DFBD-5B17-DA9A-5829-E332AB01CBD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Integrating External Knowledge Bases</a:t>
            </a:r>
          </a:p>
        </p:txBody>
      </p:sp>
      <p:pic>
        <p:nvPicPr>
          <p:cNvPr id="4" name="Content Placeholder 3" descr="Internet of Things Concept">
            <a:extLst>
              <a:ext uri="{FF2B5EF4-FFF2-40B4-BE49-F238E27FC236}">
                <a16:creationId xmlns:a16="http://schemas.microsoft.com/office/drawing/2014/main" id="{B301F9C3-A1EB-4186-BAAC-9C3C30BFB37C}"/>
              </a:ext>
            </a:extLst>
          </p:cNvPr>
          <p:cNvPicPr>
            <a:picLocks noGrp="1" noChangeAspect="1"/>
          </p:cNvPicPr>
          <p:nvPr>
            <p:ph type="pic" sz="quarter" idx="13"/>
          </p:nvPr>
        </p:nvPicPr>
        <p:blipFill>
          <a:blip r:embed="rId3"/>
          <a:srcRect l="5794" r="1427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EEDC747-3CF8-46EE-B8C8-9B380EC1AA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Connection to Knowledge Bases</a:t>
            </a:r>
          </a:p>
          <a:p>
            <a:pPr marL="0" lvl="1" indent="0">
              <a:spcBef>
                <a:spcPts val="1000"/>
              </a:spcBef>
              <a:spcAft>
                <a:spcPts val="600"/>
              </a:spcAft>
              <a:buNone/>
            </a:pPr>
            <a:r>
              <a:rPr lang="en-US" sz="1400"/>
              <a:t>Integrating AI agents with structured knowledge bases enhances factual accuracy and reliability in responses.</a:t>
            </a:r>
          </a:p>
          <a:p>
            <a:pPr marL="0" indent="0">
              <a:spcBef>
                <a:spcPts val="2500"/>
              </a:spcBef>
              <a:spcAft>
                <a:spcPts val="600"/>
              </a:spcAft>
              <a:buNone/>
            </a:pPr>
            <a:r>
              <a:rPr lang="en-US" sz="1400" b="1"/>
              <a:t>Enriched Response Content</a:t>
            </a:r>
          </a:p>
          <a:p>
            <a:pPr marL="0" lvl="1" indent="0">
              <a:spcBef>
                <a:spcPts val="1000"/>
              </a:spcBef>
              <a:spcAft>
                <a:spcPts val="600"/>
              </a:spcAft>
              <a:buNone/>
            </a:pPr>
            <a:r>
              <a:rPr lang="en-US" sz="1400"/>
              <a:t>Access to external databases enriches AI-generated content with detailed and supported information.</a:t>
            </a:r>
          </a:p>
        </p:txBody>
      </p:sp>
    </p:spTree>
    <p:extLst>
      <p:ext uri="{BB962C8B-B14F-4D97-AF65-F5344CB8AC3E}">
        <p14:creationId xmlns:p14="http://schemas.microsoft.com/office/powerpoint/2010/main" val="252946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3FF-8CB7-6997-3AF3-A33B1577C9DD}"/>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a:latin typeface="+mj-lt"/>
                <a:ea typeface="+mj-ea"/>
                <a:cs typeface="+mj-cs"/>
              </a:rPr>
              <a:t>Commonsense Reasoning</a:t>
            </a:r>
          </a:p>
        </p:txBody>
      </p:sp>
      <p:sp>
        <p:nvSpPr>
          <p:cNvPr id="5" name="TextBox 4">
            <a:extLst>
              <a:ext uri="{FF2B5EF4-FFF2-40B4-BE49-F238E27FC236}">
                <a16:creationId xmlns:a16="http://schemas.microsoft.com/office/drawing/2014/main" id="{7C11CA8E-7C84-42F1-AD3B-69DD4CDA0D8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Understanding Implicit Context</a:t>
            </a:r>
          </a:p>
          <a:p>
            <a:pPr marL="0" lvl="1" indent="0">
              <a:spcBef>
                <a:spcPts val="1000"/>
              </a:spcBef>
              <a:spcAft>
                <a:spcPts val="600"/>
              </a:spcAft>
              <a:buFont typeface="Arial" panose="020B0604020202020204" pitchFamily="34" charset="0"/>
              <a:buNone/>
            </a:pPr>
            <a:r>
              <a:rPr lang="en-US" sz="1400"/>
              <a:t>Commonsense reasoning enables AI to grasp implicit context beyond explicit data inputs.</a:t>
            </a:r>
          </a:p>
          <a:p>
            <a:pPr marL="0" indent="0">
              <a:spcBef>
                <a:spcPts val="2500"/>
              </a:spcBef>
              <a:spcAft>
                <a:spcPts val="600"/>
              </a:spcAft>
              <a:buFont typeface="Arial" panose="020B0604020202020204" pitchFamily="34" charset="0"/>
              <a:buNone/>
            </a:pPr>
            <a:r>
              <a:rPr lang="en-US" sz="1400" b="1"/>
              <a:t>Producing Sensible Outputs</a:t>
            </a:r>
          </a:p>
          <a:p>
            <a:pPr marL="0" lvl="1" indent="0">
              <a:spcBef>
                <a:spcPts val="1000"/>
              </a:spcBef>
              <a:spcAft>
                <a:spcPts val="600"/>
              </a:spcAft>
              <a:buFont typeface="Arial" panose="020B0604020202020204" pitchFamily="34" charset="0"/>
              <a:buNone/>
            </a:pPr>
            <a:r>
              <a:rPr lang="en-US" sz="1400"/>
              <a:t>Models with commonsense reasoning generate more relevant and logical AI responses.</a:t>
            </a:r>
          </a:p>
        </p:txBody>
      </p:sp>
      <p:pic>
        <p:nvPicPr>
          <p:cNvPr id="4" name="Content Placeholder 3" descr="close up Artificial Intelligence technology brain for backgrounds">
            <a:extLst>
              <a:ext uri="{FF2B5EF4-FFF2-40B4-BE49-F238E27FC236}">
                <a16:creationId xmlns:a16="http://schemas.microsoft.com/office/drawing/2014/main" id="{C5977DBE-B288-4CA0-AE88-D9FA50D32859}"/>
              </a:ext>
            </a:extLst>
          </p:cNvPr>
          <p:cNvPicPr>
            <a:picLocks noGrp="1" noChangeAspect="1"/>
          </p:cNvPicPr>
          <p:nvPr>
            <p:ph type="pic" sz="quarter" idx="13"/>
          </p:nvPr>
        </p:nvPicPr>
        <p:blipFill>
          <a:blip r:embed="rId3"/>
          <a:srcRect l="33908" r="-2"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572053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D95A-C425-9134-87FC-4C86F47DBACC}"/>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Ensuring Robust Grounding</a:t>
            </a:r>
          </a:p>
        </p:txBody>
      </p:sp>
      <p:sp>
        <p:nvSpPr>
          <p:cNvPr id="5" name="TextBox 4">
            <a:extLst>
              <a:ext uri="{FF2B5EF4-FFF2-40B4-BE49-F238E27FC236}">
                <a16:creationId xmlns:a16="http://schemas.microsoft.com/office/drawing/2014/main" id="{3C463FC2-41CC-4EB9-9F06-6C7C4515EFC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Cross-Verification Techniques</a:t>
            </a:r>
          </a:p>
          <a:p>
            <a:pPr marL="0" lvl="1" indent="0">
              <a:spcBef>
                <a:spcPts val="1000"/>
              </a:spcBef>
              <a:spcAft>
                <a:spcPts val="600"/>
              </a:spcAft>
              <a:buNone/>
            </a:pPr>
            <a:r>
              <a:rPr lang="en-US" sz="1400"/>
              <a:t>Cross-verification ensures information accuracy by comparing multiple data sources before finalizing responses.</a:t>
            </a:r>
          </a:p>
          <a:p>
            <a:pPr marL="0" indent="0">
              <a:spcBef>
                <a:spcPts val="2500"/>
              </a:spcBef>
              <a:spcAft>
                <a:spcPts val="600"/>
              </a:spcAft>
              <a:buNone/>
            </a:pPr>
            <a:r>
              <a:rPr lang="en-US" sz="1400" b="1"/>
              <a:t>Real-Time Data Incorporation</a:t>
            </a:r>
          </a:p>
          <a:p>
            <a:pPr marL="0" lvl="1" indent="0">
              <a:spcBef>
                <a:spcPts val="1000"/>
              </a:spcBef>
              <a:spcAft>
                <a:spcPts val="600"/>
              </a:spcAft>
              <a:buNone/>
            </a:pPr>
            <a:r>
              <a:rPr lang="en-US" sz="1400"/>
              <a:t>Incorporating real-time data helps keep responses up-to-date and enhances factual reliability.</a:t>
            </a:r>
          </a:p>
        </p:txBody>
      </p:sp>
      <p:pic>
        <p:nvPicPr>
          <p:cNvPr id="4" name="Content Placeholder 3" descr="Correct check box digital concept on the circuit board">
            <a:extLst>
              <a:ext uri="{FF2B5EF4-FFF2-40B4-BE49-F238E27FC236}">
                <a16:creationId xmlns:a16="http://schemas.microsoft.com/office/drawing/2014/main" id="{5E8E251A-D777-4AF0-92EE-6EEB4DDBB196}"/>
              </a:ext>
            </a:extLst>
          </p:cNvPr>
          <p:cNvPicPr>
            <a:picLocks noGrp="1" noChangeAspect="1"/>
          </p:cNvPicPr>
          <p:nvPr>
            <p:ph type="pic" sz="quarter" idx="13"/>
          </p:nvPr>
        </p:nvPicPr>
        <p:blipFill>
          <a:blip r:embed="rId3"/>
          <a:srcRect l="21588" r="23782"/>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183395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E8F0-B326-53D9-3D8E-0325C83157E1}"/>
              </a:ext>
            </a:extLst>
          </p:cNvPr>
          <p:cNvSpPr>
            <a:spLocks noGrp="1"/>
          </p:cNvSpPr>
          <p:nvPr>
            <p:ph type="title"/>
          </p:nvPr>
        </p:nvSpPr>
        <p:spPr>
          <a:xfrm>
            <a:off x="429768" y="1810512"/>
            <a:ext cx="7772400" cy="4562856"/>
          </a:xfrm>
        </p:spPr>
        <p:txBody>
          <a:bodyPr anchor="b">
            <a:normAutofit/>
          </a:bodyPr>
          <a:lstStyle/>
          <a:p>
            <a:r>
              <a:rPr lang="en-US"/>
              <a:t>Slide 9: Importance of Veracity</a:t>
            </a:r>
          </a:p>
        </p:txBody>
      </p:sp>
      <p:sp>
        <p:nvSpPr>
          <p:cNvPr id="7" name="Text Placeholder 2">
            <a:extLst>
              <a:ext uri="{FF2B5EF4-FFF2-40B4-BE49-F238E27FC236}">
                <a16:creationId xmlns:a16="http://schemas.microsoft.com/office/drawing/2014/main" id="{2E8A26D5-08AA-A578-18A3-5114BF919E4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17594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7517-3C97-E0BF-E951-749AF181FA7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Ensuring Coherence in Responses</a:t>
            </a:r>
          </a:p>
        </p:txBody>
      </p:sp>
      <p:pic>
        <p:nvPicPr>
          <p:cNvPr id="4" name="Content Placeholder 3" descr="Files and folders communication concept. Folders network on digital screen.">
            <a:extLst>
              <a:ext uri="{FF2B5EF4-FFF2-40B4-BE49-F238E27FC236}">
                <a16:creationId xmlns:a16="http://schemas.microsoft.com/office/drawing/2014/main" id="{A9329F86-56AB-4A6C-AAEA-D58A350AA564}"/>
              </a:ext>
            </a:extLst>
          </p:cNvPr>
          <p:cNvPicPr>
            <a:picLocks noGrp="1" noChangeAspect="1"/>
          </p:cNvPicPr>
          <p:nvPr>
            <p:ph type="pic" sz="quarter" idx="13"/>
          </p:nvPr>
        </p:nvPicPr>
        <p:blipFill>
          <a:blip r:embed="rId3"/>
          <a:srcRect l="17606" r="1503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25B297B5-CCC8-49A6-B577-662E4C849AC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Logical Consistency</a:t>
            </a:r>
          </a:p>
          <a:p>
            <a:pPr marL="0" lvl="1" indent="0">
              <a:spcBef>
                <a:spcPts val="1000"/>
              </a:spcBef>
              <a:spcAft>
                <a:spcPts val="600"/>
              </a:spcAft>
              <a:buNone/>
            </a:pPr>
            <a:r>
              <a:rPr lang="en-US" sz="1400"/>
              <a:t>Ensuring responses follow a clear and rational progression enhances user understanding and trust.</a:t>
            </a:r>
          </a:p>
          <a:p>
            <a:pPr marL="0" indent="0">
              <a:spcBef>
                <a:spcPts val="2500"/>
              </a:spcBef>
              <a:spcAft>
                <a:spcPts val="600"/>
              </a:spcAft>
              <a:buNone/>
            </a:pPr>
            <a:r>
              <a:rPr lang="en-US" sz="1400" b="1"/>
              <a:t>Avoiding Contradictions</a:t>
            </a:r>
          </a:p>
          <a:p>
            <a:pPr marL="0" lvl="1" indent="0">
              <a:spcBef>
                <a:spcPts val="1000"/>
              </a:spcBef>
              <a:spcAft>
                <a:spcPts val="600"/>
              </a:spcAft>
              <a:buNone/>
            </a:pPr>
            <a:r>
              <a:rPr lang="en-US" sz="1400"/>
              <a:t>Eliminating conflicting information within responses improves clarity and reliability of AI outputs.</a:t>
            </a:r>
          </a:p>
        </p:txBody>
      </p:sp>
    </p:spTree>
    <p:extLst>
      <p:ext uri="{BB962C8B-B14F-4D97-AF65-F5344CB8AC3E}">
        <p14:creationId xmlns:p14="http://schemas.microsoft.com/office/powerpoint/2010/main" val="9221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72C5-C515-075E-57B5-0C4EC1FEF208}"/>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Promoting Truthfulness</a:t>
            </a:r>
          </a:p>
        </p:txBody>
      </p:sp>
      <p:sp>
        <p:nvSpPr>
          <p:cNvPr id="5" name="TextBox 4">
            <a:extLst>
              <a:ext uri="{FF2B5EF4-FFF2-40B4-BE49-F238E27FC236}">
                <a16:creationId xmlns:a16="http://schemas.microsoft.com/office/drawing/2014/main" id="{B559283E-509B-4540-B981-BE79474FFCC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Grounding in Factual Data</a:t>
            </a:r>
          </a:p>
          <a:p>
            <a:pPr marL="0" lvl="1" indent="0">
              <a:spcBef>
                <a:spcPts val="1000"/>
              </a:spcBef>
              <a:spcAft>
                <a:spcPts val="600"/>
              </a:spcAft>
              <a:buNone/>
            </a:pPr>
            <a:r>
              <a:rPr lang="en-US" sz="1400"/>
              <a:t>Using reliable and verified data sources ensures AI outputs remain accurate and trustworthy.</a:t>
            </a:r>
          </a:p>
          <a:p>
            <a:pPr marL="0" indent="0">
              <a:spcBef>
                <a:spcPts val="2500"/>
              </a:spcBef>
              <a:spcAft>
                <a:spcPts val="600"/>
              </a:spcAft>
              <a:buNone/>
            </a:pPr>
            <a:r>
              <a:rPr lang="en-US" sz="1400" b="1"/>
              <a:t>Model Calibration</a:t>
            </a:r>
          </a:p>
          <a:p>
            <a:pPr marL="0" lvl="1" indent="0">
              <a:spcBef>
                <a:spcPts val="1000"/>
              </a:spcBef>
              <a:spcAft>
                <a:spcPts val="600"/>
              </a:spcAft>
              <a:buNone/>
            </a:pPr>
            <a:r>
              <a:rPr lang="en-US" sz="1400"/>
              <a:t>Adjusting AI models to reduce bias and error improves the truthfulness of outputs.</a:t>
            </a:r>
          </a:p>
        </p:txBody>
      </p:sp>
      <p:pic>
        <p:nvPicPr>
          <p:cNvPr id="4" name="Content Placeholder 3" descr="A stock photo of Binary Code in blue with the words &quot;Personal Data&quot; highlighted in red. Photographed with the Canon EOS 5DSR at 50mp. Perfect for designs or articles about hacking, personal data, digital privacy and computers.">
            <a:extLst>
              <a:ext uri="{FF2B5EF4-FFF2-40B4-BE49-F238E27FC236}">
                <a16:creationId xmlns:a16="http://schemas.microsoft.com/office/drawing/2014/main" id="{F49B0F74-9209-41DB-BB29-008BDA0AB951}"/>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400930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A4F2-4D8D-CEA0-6EC0-47C8E4DA1D9E}"/>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Veracity Checks</a:t>
            </a:r>
          </a:p>
        </p:txBody>
      </p:sp>
      <p:sp>
        <p:nvSpPr>
          <p:cNvPr id="5" name="TextBox 4">
            <a:extLst>
              <a:ext uri="{FF2B5EF4-FFF2-40B4-BE49-F238E27FC236}">
                <a16:creationId xmlns:a16="http://schemas.microsoft.com/office/drawing/2014/main" id="{45C89950-48CF-4EA9-B3A0-5B29E6A28E9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Automated Verification Tools</a:t>
            </a:r>
          </a:p>
          <a:p>
            <a:pPr marL="0" lvl="1" indent="0">
              <a:spcBef>
                <a:spcPts val="1000"/>
              </a:spcBef>
              <a:spcAft>
                <a:spcPts val="600"/>
              </a:spcAft>
              <a:buNone/>
            </a:pPr>
            <a:r>
              <a:rPr lang="en-US" sz="1400"/>
              <a:t>Automated tools analyze data to quickly identify inaccuracies and verify content authenticity.</a:t>
            </a:r>
          </a:p>
          <a:p>
            <a:pPr marL="0" indent="0">
              <a:spcBef>
                <a:spcPts val="2500"/>
              </a:spcBef>
              <a:spcAft>
                <a:spcPts val="600"/>
              </a:spcAft>
              <a:buNone/>
            </a:pPr>
            <a:r>
              <a:rPr lang="en-US" sz="1400" b="1"/>
              <a:t>Human-in-the-Loop Approach</a:t>
            </a:r>
          </a:p>
          <a:p>
            <a:pPr marL="0" lvl="1" indent="0">
              <a:spcBef>
                <a:spcPts val="1000"/>
              </a:spcBef>
              <a:spcAft>
                <a:spcPts val="600"/>
              </a:spcAft>
              <a:buNone/>
            </a:pPr>
            <a:r>
              <a:rPr lang="en-US" sz="1400"/>
              <a:t>Human experts review and validate content to ensure higher accuracy and contextual understanding.</a:t>
            </a:r>
          </a:p>
        </p:txBody>
      </p:sp>
      <p:pic>
        <p:nvPicPr>
          <p:cNvPr id="4" name="Content Placeholder 3" descr="Rules for compliance with policies business">
            <a:extLst>
              <a:ext uri="{FF2B5EF4-FFF2-40B4-BE49-F238E27FC236}">
                <a16:creationId xmlns:a16="http://schemas.microsoft.com/office/drawing/2014/main" id="{B96D6F8D-9685-4721-99A7-4CBBA2E992ED}"/>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2574880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B90B-EEB4-C4A1-310D-A9E491EE509F}"/>
              </a:ext>
            </a:extLst>
          </p:cNvPr>
          <p:cNvSpPr>
            <a:spLocks noGrp="1"/>
          </p:cNvSpPr>
          <p:nvPr>
            <p:ph type="title"/>
          </p:nvPr>
        </p:nvSpPr>
        <p:spPr>
          <a:xfrm>
            <a:off x="429768" y="1810512"/>
            <a:ext cx="7772400" cy="4562856"/>
          </a:xfrm>
        </p:spPr>
        <p:txBody>
          <a:bodyPr anchor="b">
            <a:normAutofit/>
          </a:bodyPr>
          <a:lstStyle/>
          <a:p>
            <a:r>
              <a:rPr lang="en-US"/>
              <a:t>Slide 10: Advanced Topics in RAG</a:t>
            </a:r>
          </a:p>
        </p:txBody>
      </p:sp>
      <p:sp>
        <p:nvSpPr>
          <p:cNvPr id="7" name="Text Placeholder 2">
            <a:extLst>
              <a:ext uri="{FF2B5EF4-FFF2-40B4-BE49-F238E27FC236}">
                <a16:creationId xmlns:a16="http://schemas.microsoft.com/office/drawing/2014/main" id="{0EC3881E-D8DF-C7C7-1438-54A905C7DD7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852990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FBDF-F29C-533E-0701-C3BDAE6514E4}"/>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Course Name and NVIDIA Branding</a:t>
            </a:r>
          </a:p>
        </p:txBody>
      </p:sp>
      <p:sp>
        <p:nvSpPr>
          <p:cNvPr id="5" name="TextBox 4">
            <a:extLst>
              <a:ext uri="{FF2B5EF4-FFF2-40B4-BE49-F238E27FC236}">
                <a16:creationId xmlns:a16="http://schemas.microsoft.com/office/drawing/2014/main" id="{ADA54025-7F65-4882-96DB-AC0D2F3E1C4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Official Course Title</a:t>
            </a:r>
          </a:p>
          <a:p>
            <a:pPr marL="0" lvl="1" indent="0">
              <a:spcBef>
                <a:spcPts val="1000"/>
              </a:spcBef>
              <a:spcAft>
                <a:spcPts val="600"/>
              </a:spcAft>
              <a:buNone/>
            </a:pPr>
            <a:r>
              <a:rPr lang="en-US" sz="1400"/>
              <a:t>The slide prominently displays the official course title to clearly inform viewers about the presentation topic.</a:t>
            </a:r>
          </a:p>
          <a:p>
            <a:pPr marL="0" indent="0">
              <a:spcBef>
                <a:spcPts val="2500"/>
              </a:spcBef>
              <a:spcAft>
                <a:spcPts val="600"/>
              </a:spcAft>
              <a:buNone/>
            </a:pPr>
            <a:r>
              <a:rPr lang="en-US" sz="1400" b="1"/>
              <a:t>Branding Elements</a:t>
            </a:r>
          </a:p>
          <a:p>
            <a:pPr marL="0" lvl="1" indent="0">
              <a:spcBef>
                <a:spcPts val="1000"/>
              </a:spcBef>
              <a:spcAft>
                <a:spcPts val="600"/>
              </a:spcAft>
              <a:buNone/>
            </a:pPr>
            <a:r>
              <a:rPr lang="en-US" sz="1400"/>
              <a:t>Incorporating consistent branding elements enhances credibility and professionalism in the presentation's design.</a:t>
            </a:r>
          </a:p>
        </p:txBody>
      </p:sp>
      <p:pic>
        <p:nvPicPr>
          <p:cNvPr id="4" name="Content Placeholder 3" descr="Stationary flat lay on yellow and white background with white blank copy space screen smart phone">
            <a:extLst>
              <a:ext uri="{FF2B5EF4-FFF2-40B4-BE49-F238E27FC236}">
                <a16:creationId xmlns:a16="http://schemas.microsoft.com/office/drawing/2014/main" id="{8AF1F639-21C9-4D9B-8680-8CDDEC2E4441}"/>
              </a:ext>
            </a:extLst>
          </p:cNvPr>
          <p:cNvPicPr>
            <a:picLocks noGrp="1" noChangeAspect="1"/>
          </p:cNvPicPr>
          <p:nvPr>
            <p:ph type="pic" sz="quarter" idx="13"/>
          </p:nvPr>
        </p:nvPicPr>
        <p:blipFill>
          <a:blip r:embed="rId3"/>
          <a:srcRect r="-1" b="8359"/>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137332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C881-89DC-222B-2782-0EC58786AB6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Handling Multi-Turn Conversations</a:t>
            </a:r>
          </a:p>
        </p:txBody>
      </p:sp>
      <p:pic>
        <p:nvPicPr>
          <p:cNvPr id="4" name="Content Placeholder 3" descr="Multi-coloured dialogue boxes">
            <a:extLst>
              <a:ext uri="{FF2B5EF4-FFF2-40B4-BE49-F238E27FC236}">
                <a16:creationId xmlns:a16="http://schemas.microsoft.com/office/drawing/2014/main" id="{59D539BC-1A82-4A1B-BB1F-492F8AC9FF14}"/>
              </a:ext>
            </a:extLst>
          </p:cNvPr>
          <p:cNvPicPr>
            <a:picLocks noGrp="1" noChangeAspect="1"/>
          </p:cNvPicPr>
          <p:nvPr>
            <p:ph type="pic" sz="quarter" idx="13"/>
          </p:nvPr>
        </p:nvPicPr>
        <p:blipFill>
          <a:blip r:embed="rId3"/>
          <a:srcRect l="1679" r="5511"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9FC9315-078C-4AD2-A895-822FFD2901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Context Management</a:t>
            </a:r>
          </a:p>
          <a:p>
            <a:pPr marL="0" lvl="1" indent="0">
              <a:lnSpc>
                <a:spcPct val="90000"/>
              </a:lnSpc>
              <a:spcBef>
                <a:spcPts val="1000"/>
              </a:spcBef>
              <a:spcAft>
                <a:spcPts val="600"/>
              </a:spcAft>
              <a:buNone/>
            </a:pPr>
            <a:r>
              <a:rPr lang="en-US" sz="1000"/>
              <a:t>Maintaining conversation context ensures relevant and coherent responses across multiple turns.</a:t>
            </a:r>
          </a:p>
          <a:p>
            <a:pPr marL="0" indent="0">
              <a:lnSpc>
                <a:spcPct val="90000"/>
              </a:lnSpc>
              <a:spcBef>
                <a:spcPts val="2500"/>
              </a:spcBef>
              <a:spcAft>
                <a:spcPts val="600"/>
              </a:spcAft>
              <a:buNone/>
            </a:pPr>
            <a:r>
              <a:rPr lang="en-US" sz="1000" b="1"/>
              <a:t>State Handling</a:t>
            </a:r>
          </a:p>
          <a:p>
            <a:pPr marL="0" lvl="1" indent="0">
              <a:lnSpc>
                <a:spcPct val="90000"/>
              </a:lnSpc>
              <a:spcBef>
                <a:spcPts val="1000"/>
              </a:spcBef>
              <a:spcAft>
                <a:spcPts val="600"/>
              </a:spcAft>
              <a:buNone/>
            </a:pPr>
            <a:r>
              <a:rPr lang="en-US" sz="1000"/>
              <a:t>Effective state tracking allows the system to remember user inputs and preferences during interaction.</a:t>
            </a:r>
          </a:p>
          <a:p>
            <a:pPr marL="0" indent="0">
              <a:lnSpc>
                <a:spcPct val="90000"/>
              </a:lnSpc>
              <a:spcBef>
                <a:spcPts val="2500"/>
              </a:spcBef>
              <a:spcAft>
                <a:spcPts val="600"/>
              </a:spcAft>
              <a:buNone/>
            </a:pPr>
            <a:r>
              <a:rPr lang="en-US" sz="1000" b="1"/>
              <a:t>Improved User Experience</a:t>
            </a:r>
          </a:p>
          <a:p>
            <a:pPr marL="0" lvl="1" indent="0">
              <a:lnSpc>
                <a:spcPct val="90000"/>
              </a:lnSpc>
              <a:spcBef>
                <a:spcPts val="1000"/>
              </a:spcBef>
              <a:spcAft>
                <a:spcPts val="600"/>
              </a:spcAft>
              <a:buNone/>
            </a:pPr>
            <a:r>
              <a:rPr lang="en-US" sz="1000"/>
              <a:t>Well-managed multi-turn conversations enhance the naturalness and satisfaction of user interactions.</a:t>
            </a:r>
          </a:p>
        </p:txBody>
      </p:sp>
    </p:spTree>
    <p:extLst>
      <p:ext uri="{BB962C8B-B14F-4D97-AF65-F5344CB8AC3E}">
        <p14:creationId xmlns:p14="http://schemas.microsoft.com/office/powerpoint/2010/main" val="229319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B6FD-4A85-B4EA-8848-A8074F512E35}"/>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Active Learning Integration</a:t>
            </a:r>
          </a:p>
        </p:txBody>
      </p:sp>
      <p:sp>
        <p:nvSpPr>
          <p:cNvPr id="5" name="TextBox 4">
            <a:extLst>
              <a:ext uri="{FF2B5EF4-FFF2-40B4-BE49-F238E27FC236}">
                <a16:creationId xmlns:a16="http://schemas.microsoft.com/office/drawing/2014/main" id="{11A14014-BAAC-47C9-AE7E-11766F0B2B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Selective Querying</a:t>
            </a:r>
          </a:p>
          <a:p>
            <a:pPr marL="0" lvl="1" indent="0">
              <a:spcBef>
                <a:spcPts val="1000"/>
              </a:spcBef>
              <a:spcAft>
                <a:spcPts val="600"/>
              </a:spcAft>
              <a:buFont typeface="Arial" panose="020B0604020202020204" pitchFamily="34" charset="0"/>
              <a:buNone/>
            </a:pPr>
            <a:r>
              <a:rPr lang="en-US" sz="1400"/>
              <a:t>Active learning enables models to choose specific data points for annotation, improving efficiency.</a:t>
            </a:r>
          </a:p>
          <a:p>
            <a:pPr marL="0" indent="0">
              <a:spcBef>
                <a:spcPts val="2500"/>
              </a:spcBef>
              <a:spcAft>
                <a:spcPts val="600"/>
              </a:spcAft>
              <a:buFont typeface="Arial" panose="020B0604020202020204" pitchFamily="34" charset="0"/>
              <a:buNone/>
            </a:pPr>
            <a:r>
              <a:rPr lang="en-US" sz="1400" b="1"/>
              <a:t>Performance Enhancement</a:t>
            </a:r>
          </a:p>
          <a:p>
            <a:pPr marL="0" lvl="1" indent="0">
              <a:spcBef>
                <a:spcPts val="1000"/>
              </a:spcBef>
              <a:spcAft>
                <a:spcPts val="600"/>
              </a:spcAft>
              <a:buFont typeface="Arial" panose="020B0604020202020204" pitchFamily="34" charset="0"/>
              <a:buNone/>
            </a:pPr>
            <a:r>
              <a:rPr lang="en-US" sz="1400"/>
              <a:t>This approach enhances model performance by focusing on the most informative samples for training.</a:t>
            </a:r>
          </a:p>
          <a:p>
            <a:pPr marL="0" indent="0">
              <a:spcBef>
                <a:spcPts val="2500"/>
              </a:spcBef>
              <a:spcAft>
                <a:spcPts val="600"/>
              </a:spcAft>
              <a:buFont typeface="Arial" panose="020B0604020202020204" pitchFamily="34" charset="0"/>
              <a:buNone/>
            </a:pPr>
            <a:r>
              <a:rPr lang="en-US" sz="1400" b="1"/>
              <a:t>Cost Reduction</a:t>
            </a:r>
          </a:p>
          <a:p>
            <a:pPr marL="0" lvl="1" indent="0">
              <a:spcBef>
                <a:spcPts val="1000"/>
              </a:spcBef>
              <a:spcAft>
                <a:spcPts val="600"/>
              </a:spcAft>
              <a:buFont typeface="Arial" panose="020B0604020202020204" pitchFamily="34" charset="0"/>
              <a:buNone/>
            </a:pPr>
            <a:r>
              <a:rPr lang="en-US" sz="1400"/>
              <a:t>Reducing the number of annotations lowers labeling costs and resource usage significantly.</a:t>
            </a:r>
          </a:p>
        </p:txBody>
      </p:sp>
      <p:pic>
        <p:nvPicPr>
          <p:cNvPr id="4" name="Content Placeholder 3" descr="Close-up of a human hand using futuristic user interface on metaverse">
            <a:extLst>
              <a:ext uri="{FF2B5EF4-FFF2-40B4-BE49-F238E27FC236}">
                <a16:creationId xmlns:a16="http://schemas.microsoft.com/office/drawing/2014/main" id="{D36AB610-A329-4C25-BACA-A4586252271D}"/>
              </a:ext>
            </a:extLst>
          </p:cNvPr>
          <p:cNvPicPr>
            <a:picLocks noGrp="1" noChangeAspect="1"/>
          </p:cNvPicPr>
          <p:nvPr>
            <p:ph type="pic" sz="quarter" idx="13"/>
          </p:nvPr>
        </p:nvPicPr>
        <p:blipFill>
          <a:blip r:embed="rId3"/>
          <a:srcRect l="9072" r="24835"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11703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AF32-5AD9-E5A2-A248-42E2E2BEAE3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Reinforcement Learning for Adaptation</a:t>
            </a:r>
          </a:p>
        </p:txBody>
      </p:sp>
      <p:pic>
        <p:nvPicPr>
          <p:cNvPr id="4" name="Content Placeholder 3" descr="Teamwork concept with two businessman, &quot;searching&quot; and &quot;idea&quot; symbols.">
            <a:extLst>
              <a:ext uri="{FF2B5EF4-FFF2-40B4-BE49-F238E27FC236}">
                <a16:creationId xmlns:a16="http://schemas.microsoft.com/office/drawing/2014/main" id="{072AF066-0A53-400D-9FDF-3C5344587B1D}"/>
              </a:ext>
            </a:extLst>
          </p:cNvPr>
          <p:cNvPicPr>
            <a:picLocks noGrp="1" noChangeAspect="1"/>
          </p:cNvPicPr>
          <p:nvPr>
            <p:ph type="pic" sz="quarter" idx="13"/>
          </p:nvPr>
        </p:nvPicPr>
        <p:blipFill>
          <a:blip r:embed="rId3"/>
          <a:srcRect l="2546" r="3449"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E83AB92F-253B-476F-8FE8-10640403B6C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Dynamic Adaptation</a:t>
            </a:r>
          </a:p>
          <a:p>
            <a:pPr marL="0" lvl="1" indent="0">
              <a:spcBef>
                <a:spcPts val="1000"/>
              </a:spcBef>
              <a:spcAft>
                <a:spcPts val="600"/>
              </a:spcAft>
              <a:buNone/>
            </a:pPr>
            <a:r>
              <a:rPr lang="en-US" sz="1400"/>
              <a:t>Reinforcement learning allows agents to change behavior dynamically in response to environmental feedback.</a:t>
            </a:r>
          </a:p>
          <a:p>
            <a:pPr marL="0" indent="0">
              <a:spcBef>
                <a:spcPts val="2500"/>
              </a:spcBef>
              <a:spcAft>
                <a:spcPts val="600"/>
              </a:spcAft>
              <a:buNone/>
            </a:pPr>
            <a:r>
              <a:rPr lang="en-US" sz="1400" b="1"/>
              <a:t>Performance Optimization</a:t>
            </a:r>
          </a:p>
          <a:p>
            <a:pPr marL="0" lvl="1" indent="0">
              <a:spcBef>
                <a:spcPts val="1000"/>
              </a:spcBef>
              <a:spcAft>
                <a:spcPts val="600"/>
              </a:spcAft>
              <a:buNone/>
            </a:pPr>
            <a:r>
              <a:rPr lang="en-US" sz="1400"/>
              <a:t>Agents optimize their long-term performance by learning from past actions and rewards.</a:t>
            </a:r>
          </a:p>
        </p:txBody>
      </p:sp>
    </p:spTree>
    <p:extLst>
      <p:ext uri="{BB962C8B-B14F-4D97-AF65-F5344CB8AC3E}">
        <p14:creationId xmlns:p14="http://schemas.microsoft.com/office/powerpoint/2010/main" val="276840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D7EC-E53E-C16F-31D4-25836016D8E9}"/>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B5CC8920-F410-54DD-4CBB-F7D5560A46BB}"/>
              </a:ext>
            </a:extLst>
          </p:cNvPr>
          <p:cNvGraphicFramePr>
            <a:graphicFrameLocks noGrp="1"/>
          </p:cNvGraphicFramePr>
          <p:nvPr>
            <p:ph sz="quarter" idx="14"/>
            <p:extLst>
              <p:ext uri="{D42A27DB-BD31-4B8C-83A1-F6EECF244321}">
                <p14:modId xmlns:p14="http://schemas.microsoft.com/office/powerpoint/2010/main" val="65149172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875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C2B1-F111-AC51-3DD8-1B64CF63D7D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AI-Themed Visual</a:t>
            </a:r>
          </a:p>
        </p:txBody>
      </p:sp>
      <p:pic>
        <p:nvPicPr>
          <p:cNvPr id="4" name="Content Placeholder 3" descr="Angle view of circuit shaped like a brain">
            <a:extLst>
              <a:ext uri="{FF2B5EF4-FFF2-40B4-BE49-F238E27FC236}">
                <a16:creationId xmlns:a16="http://schemas.microsoft.com/office/drawing/2014/main" id="{7B033C6F-2187-4F2B-A6B9-705F565593E1}"/>
              </a:ext>
            </a:extLst>
          </p:cNvPr>
          <p:cNvPicPr>
            <a:picLocks noGrp="1" noChangeAspect="1"/>
          </p:cNvPicPr>
          <p:nvPr>
            <p:ph type="pic" sz="quarter" idx="13"/>
          </p:nvPr>
        </p:nvPicPr>
        <p:blipFill>
          <a:blip r:embed="rId3"/>
          <a:srcRect l="8976" r="7498"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50950648-7A3F-4BAC-A09C-DBEAE386305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Engaging Visual Element</a:t>
            </a:r>
          </a:p>
          <a:p>
            <a:pPr marL="0" lvl="1" indent="0">
              <a:lnSpc>
                <a:spcPct val="90000"/>
              </a:lnSpc>
              <a:spcBef>
                <a:spcPts val="1000"/>
              </a:spcBef>
              <a:spcAft>
                <a:spcPts val="600"/>
              </a:spcAft>
              <a:buNone/>
            </a:pPr>
            <a:r>
              <a:rPr lang="en-US" sz="1400"/>
              <a:t>The visual captures audience attention by representing AI concepts in a dynamic and appealing way.</a:t>
            </a:r>
          </a:p>
          <a:p>
            <a:pPr marL="0" indent="0">
              <a:lnSpc>
                <a:spcPct val="90000"/>
              </a:lnSpc>
              <a:spcBef>
                <a:spcPts val="2500"/>
              </a:spcBef>
              <a:spcAft>
                <a:spcPts val="600"/>
              </a:spcAft>
              <a:buNone/>
            </a:pPr>
            <a:r>
              <a:rPr lang="en-US" sz="1400" b="1"/>
              <a:t>Reflecting Course Focus</a:t>
            </a:r>
          </a:p>
          <a:p>
            <a:pPr marL="0" lvl="1" indent="0">
              <a:lnSpc>
                <a:spcPct val="90000"/>
              </a:lnSpc>
              <a:spcBef>
                <a:spcPts val="1000"/>
              </a:spcBef>
              <a:spcAft>
                <a:spcPts val="600"/>
              </a:spcAft>
              <a:buNone/>
            </a:pPr>
            <a:r>
              <a:rPr lang="en-US" sz="1400"/>
              <a:t>The image symbolizes artificial intelligence and machine learning technologies central to the course content.</a:t>
            </a:r>
          </a:p>
        </p:txBody>
      </p:sp>
    </p:spTree>
    <p:extLst>
      <p:ext uri="{BB962C8B-B14F-4D97-AF65-F5344CB8AC3E}">
        <p14:creationId xmlns:p14="http://schemas.microsoft.com/office/powerpoint/2010/main" val="44314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F036-8CCA-11B5-94B6-09D7DF6F0F17}"/>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Modern, Clean Design</a:t>
            </a:r>
          </a:p>
        </p:txBody>
      </p:sp>
      <p:sp>
        <p:nvSpPr>
          <p:cNvPr id="5" name="TextBox 4">
            <a:extLst>
              <a:ext uri="{FF2B5EF4-FFF2-40B4-BE49-F238E27FC236}">
                <a16:creationId xmlns:a16="http://schemas.microsoft.com/office/drawing/2014/main" id="{444AE1F5-74D0-448C-AF41-89AA4784A38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Clarity and Simplicity</a:t>
            </a:r>
          </a:p>
          <a:p>
            <a:pPr marL="0" lvl="1" indent="0">
              <a:spcBef>
                <a:spcPts val="1000"/>
              </a:spcBef>
              <a:spcAft>
                <a:spcPts val="600"/>
              </a:spcAft>
              <a:buFont typeface="Arial" panose="020B0604020202020204" pitchFamily="34" charset="0"/>
              <a:buNone/>
            </a:pPr>
            <a:r>
              <a:rPr lang="en-US" sz="1400"/>
              <a:t>The design focuses on clear communication using simple and uncluttered visual elements.</a:t>
            </a:r>
          </a:p>
          <a:p>
            <a:pPr marL="0" indent="0">
              <a:spcBef>
                <a:spcPts val="2500"/>
              </a:spcBef>
              <a:spcAft>
                <a:spcPts val="600"/>
              </a:spcAft>
              <a:buFont typeface="Arial" panose="020B0604020202020204" pitchFamily="34" charset="0"/>
              <a:buNone/>
            </a:pPr>
            <a:r>
              <a:rPr lang="en-US" sz="1400" b="1"/>
              <a:t>Clean Lines and Spacing</a:t>
            </a:r>
          </a:p>
          <a:p>
            <a:pPr marL="0" lvl="1" indent="0">
              <a:spcBef>
                <a:spcPts val="1000"/>
              </a:spcBef>
              <a:spcAft>
                <a:spcPts val="600"/>
              </a:spcAft>
              <a:buFont typeface="Arial" panose="020B0604020202020204" pitchFamily="34" charset="0"/>
              <a:buNone/>
            </a:pPr>
            <a:r>
              <a:rPr lang="en-US" sz="1400"/>
              <a:t>Use of clean lines and adequate spacing creates an organized and balanced visual flow.</a:t>
            </a:r>
          </a:p>
        </p:txBody>
      </p:sp>
      <p:pic>
        <p:nvPicPr>
          <p:cNvPr id="4" name="Content Placeholder 3" descr="Fantasy woman portrait in forest">
            <a:extLst>
              <a:ext uri="{FF2B5EF4-FFF2-40B4-BE49-F238E27FC236}">
                <a16:creationId xmlns:a16="http://schemas.microsoft.com/office/drawing/2014/main" id="{18CE49BA-5635-48B0-89D0-012E34BAE67B}"/>
              </a:ext>
            </a:extLst>
          </p:cNvPr>
          <p:cNvPicPr>
            <a:picLocks noGrp="1" noChangeAspect="1"/>
          </p:cNvPicPr>
          <p:nvPr>
            <p:ph type="pic" sz="quarter" idx="13"/>
          </p:nvPr>
        </p:nvPicPr>
        <p:blipFill>
          <a:blip r:embed="rId3"/>
          <a:srcRect t="29296" r="2" b="329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143123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B7D5-1C5B-1C11-A89B-5C3D49E5DE7C}"/>
              </a:ext>
            </a:extLst>
          </p:cNvPr>
          <p:cNvSpPr>
            <a:spLocks noGrp="1"/>
          </p:cNvSpPr>
          <p:nvPr>
            <p:ph type="title"/>
          </p:nvPr>
        </p:nvSpPr>
        <p:spPr>
          <a:xfrm>
            <a:off x="429768" y="1810512"/>
            <a:ext cx="7772400" cy="4562856"/>
          </a:xfrm>
        </p:spPr>
        <p:txBody>
          <a:bodyPr anchor="b">
            <a:normAutofit/>
          </a:bodyPr>
          <a:lstStyle/>
          <a:p>
            <a:r>
              <a:rPr lang="en-US"/>
              <a:t>Slide 2: Introduction to RAG Systems</a:t>
            </a:r>
          </a:p>
        </p:txBody>
      </p:sp>
      <p:sp>
        <p:nvSpPr>
          <p:cNvPr id="7" name="Text Placeholder 2">
            <a:extLst>
              <a:ext uri="{FF2B5EF4-FFF2-40B4-BE49-F238E27FC236}">
                <a16:creationId xmlns:a16="http://schemas.microsoft.com/office/drawing/2014/main" id="{FD6A7170-98AE-F110-AD41-0A99AD715F7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4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9494-82C3-A570-9709-E51F433DB6B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a:latin typeface="+mj-lt"/>
                <a:ea typeface="+mj-ea"/>
                <a:cs typeface="+mj-cs"/>
              </a:rPr>
              <a:t>Define Retrieval-Augmented Generation (RAG)</a:t>
            </a:r>
          </a:p>
        </p:txBody>
      </p:sp>
      <p:pic>
        <p:nvPicPr>
          <p:cNvPr id="4" name="Content Placeholder 3" descr="AI Artificial intelligence abstract neural network future technology internet of things big data">
            <a:extLst>
              <a:ext uri="{FF2B5EF4-FFF2-40B4-BE49-F238E27FC236}">
                <a16:creationId xmlns:a16="http://schemas.microsoft.com/office/drawing/2014/main" id="{A38D4CBB-A8A6-43D5-B7FF-CC861D9513A6}"/>
              </a:ext>
            </a:extLst>
          </p:cNvPr>
          <p:cNvPicPr>
            <a:picLocks noGrp="1" noChangeAspect="1"/>
          </p:cNvPicPr>
          <p:nvPr>
            <p:ph type="pic" sz="quarter" idx="13"/>
          </p:nvPr>
        </p:nvPicPr>
        <p:blipFill>
          <a:blip r:embed="rId3"/>
          <a:srcRect l="4638" r="5547"/>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02891665-FDEB-4488-8494-C437C745CE7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Integration of Retrieval and Generation</a:t>
            </a:r>
          </a:p>
          <a:p>
            <a:pPr marL="0" lvl="1" indent="0">
              <a:spcBef>
                <a:spcPts val="1000"/>
              </a:spcBef>
              <a:spcAft>
                <a:spcPts val="600"/>
              </a:spcAft>
              <a:buNone/>
            </a:pPr>
            <a:r>
              <a:rPr lang="en-US" sz="1400"/>
              <a:t>RAG merges information retrieval with generative models to improve response accuracy and relevance.</a:t>
            </a:r>
          </a:p>
          <a:p>
            <a:pPr marL="0" indent="0">
              <a:spcBef>
                <a:spcPts val="2500"/>
              </a:spcBef>
              <a:spcAft>
                <a:spcPts val="600"/>
              </a:spcAft>
              <a:buNone/>
            </a:pPr>
            <a:r>
              <a:rPr lang="en-US" sz="1400" b="1"/>
              <a:t>Use of External Knowledge</a:t>
            </a:r>
          </a:p>
          <a:p>
            <a:pPr marL="0" lvl="1" indent="0">
              <a:spcBef>
                <a:spcPts val="1000"/>
              </a:spcBef>
              <a:spcAft>
                <a:spcPts val="600"/>
              </a:spcAft>
              <a:buNone/>
            </a:pPr>
            <a:r>
              <a:rPr lang="en-US" sz="1400"/>
              <a:t>It leverages external knowledge sources to provide more informed and contextually rich answers.</a:t>
            </a:r>
          </a:p>
        </p:txBody>
      </p:sp>
    </p:spTree>
    <p:extLst>
      <p:ext uri="{BB962C8B-B14F-4D97-AF65-F5344CB8AC3E}">
        <p14:creationId xmlns:p14="http://schemas.microsoft.com/office/powerpoint/2010/main" val="985511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CD20-5FF9-A133-AEB0-3B5F2C558290}"/>
              </a:ext>
            </a:extLst>
          </p:cNvPr>
          <p:cNvSpPr>
            <a:spLocks noGrp="1"/>
          </p:cNvSpPr>
          <p:nvPr>
            <p:ph type="title"/>
          </p:nvPr>
        </p:nvSpPr>
        <p:spPr>
          <a:xfrm>
            <a:off x="429767" y="640080"/>
            <a:ext cx="11328845" cy="740664"/>
          </a:xfrm>
        </p:spPr>
        <p:txBody>
          <a:bodyPr anchor="t">
            <a:normAutofit/>
          </a:bodyPr>
          <a:lstStyle/>
          <a:p>
            <a:r>
              <a:rPr lang="en-US"/>
              <a:t>Key Benefits of RAG</a:t>
            </a:r>
          </a:p>
        </p:txBody>
      </p:sp>
      <p:graphicFrame>
        <p:nvGraphicFramePr>
          <p:cNvPr id="4" name="Content Placeholder 4">
            <a:extLst>
              <a:ext uri="{FF2B5EF4-FFF2-40B4-BE49-F238E27FC236}">
                <a16:creationId xmlns:a16="http://schemas.microsoft.com/office/drawing/2014/main" id="{86716D7F-9145-4C00-89E9-B066FE59F3FF}"/>
              </a:ext>
            </a:extLst>
          </p:cNvPr>
          <p:cNvGraphicFramePr>
            <a:graphicFrameLocks noGrp="1"/>
          </p:cNvGraphicFramePr>
          <p:nvPr>
            <p:ph idx="1"/>
            <p:extLst>
              <p:ext uri="{D42A27DB-BD31-4B8C-83A1-F6EECF244321}">
                <p14:modId xmlns:p14="http://schemas.microsoft.com/office/powerpoint/2010/main" val="75111563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1440586"/>
      </p:ext>
    </p:extLst>
  </p:cSld>
  <p:clrMapOvr>
    <a:masterClrMapping/>
  </p:clrMapOvr>
  <p:transition>
    <p:fade/>
  </p:transition>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2970</Words>
  <Application>Microsoft Office PowerPoint</Application>
  <PresentationFormat>Widescreen</PresentationFormat>
  <Paragraphs>296</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Aptos</vt:lpstr>
      <vt:lpstr>Arial</vt:lpstr>
      <vt:lpstr>Neue Haas Grotesk Text Pro</vt:lpstr>
      <vt:lpstr>DuneVTI</vt:lpstr>
      <vt:lpstr>Building Retrieval-Augmented Generation (RAG) Agents with Large Language Models (LLMs) – Course Overview by NVIDIA Team</vt:lpstr>
      <vt:lpstr>Course Agenda</vt:lpstr>
      <vt:lpstr>Slide 1: Title – Introduction and Branding</vt:lpstr>
      <vt:lpstr>Course Name and NVIDIA Branding</vt:lpstr>
      <vt:lpstr>AI-Themed Visual</vt:lpstr>
      <vt:lpstr>Modern, Clean Design</vt:lpstr>
      <vt:lpstr>Slide 2: Introduction to RAG Systems</vt:lpstr>
      <vt:lpstr>Define Retrieval-Augmented Generation (RAG)</vt:lpstr>
      <vt:lpstr>Key Benefits of RAG</vt:lpstr>
      <vt:lpstr>Role of LLMs in RAG</vt:lpstr>
      <vt:lpstr>Slide 3: Preparing the Environment</vt:lpstr>
      <vt:lpstr>NVIDIA GPU Hardware Requirements</vt:lpstr>
      <vt:lpstr>Recommended Software: PyTorch, Hugging Face</vt:lpstr>
      <vt:lpstr>Efficient Setup Practices</vt:lpstr>
      <vt:lpstr>Slide 4: Understanding Large Language Models</vt:lpstr>
      <vt:lpstr>Overview of BERT, RoBERTa, T5, Megatron-LM</vt:lpstr>
      <vt:lpstr>Comparing Architectures</vt:lpstr>
      <vt:lpstr>Key Model Strengths</vt:lpstr>
      <vt:lpstr>Slide 5: Building a Simple RAG Agent</vt:lpstr>
      <vt:lpstr>RAG Agent Architecture</vt:lpstr>
      <vt:lpstr>Workflow Steps</vt:lpstr>
      <vt:lpstr>Critical Pipeline Components</vt:lpstr>
      <vt:lpstr>Slide 6: Improving Retrieval</vt:lpstr>
      <vt:lpstr>Query Reformulation Strategies</vt:lpstr>
      <vt:lpstr>Document Ranking and Caching</vt:lpstr>
      <vt:lpstr>Boosting Retrieval Accuracy</vt:lpstr>
      <vt:lpstr>Slide 7: Enhancing Generation</vt:lpstr>
      <vt:lpstr>Beam Search Techniques</vt:lpstr>
      <vt:lpstr>Nucleus Sampling and Top-K/P</vt:lpstr>
      <vt:lpstr>Generating Coherent Outputs</vt:lpstr>
      <vt:lpstr>Slide 8: Grounding AI Responses</vt:lpstr>
      <vt:lpstr>Integrating External Knowledge Bases</vt:lpstr>
      <vt:lpstr>Commonsense Reasoning</vt:lpstr>
      <vt:lpstr>Ensuring Robust Grounding</vt:lpstr>
      <vt:lpstr>Slide 9: Importance of Veracity</vt:lpstr>
      <vt:lpstr>Ensuring Coherence in Responses</vt:lpstr>
      <vt:lpstr>Promoting Truthfulness</vt:lpstr>
      <vt:lpstr>Veracity Checks</vt:lpstr>
      <vt:lpstr>Slide 10: Advanced Topics in RAG</vt:lpstr>
      <vt:lpstr>Handling Multi-Turn Conversations</vt:lpstr>
      <vt:lpstr>Active Learning Integration</vt:lpstr>
      <vt:lpstr>Reinforcement Learning for Adaptation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2025-11-08T08:52:17Z</dcterms:created>
  <dcterms:modified xsi:type="dcterms:W3CDTF">2025-11-08T08:53:19Z</dcterms:modified>
</cp:coreProperties>
</file>